
<file path=[Content_Types].xml><?xml version="1.0" encoding="utf-8"?>
<Types xmlns="http://schemas.openxmlformats.org/package/2006/content-types"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Default Extension="rels" ContentType="application/vnd.openxmlformats-package.relationships+xml"/>
  <Default Extension="xml" ContentType="application/xml"/>
  <Default Extension="jpg" ContentType="image/jpeg"/>
</Types>
</file>

<file path=_rels/.rels>&#65279;<?xml version="1.0" encoding="UTF-8" standalone="yes"?>
<Relationships xmlns="http://schemas.openxmlformats.org/package/2006/relationships">
  <Relationship Id="rId3" Type="http://schemas.openxmlformats.org/officeDocument/2006/relationships/extended-properties" Target="docProps/app.xml" />
  <Relationship Id="rId2" Type="http://schemas.openxmlformats.org/package/2006/relationships/metadata/core-properties" Target="docProps/core.xml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21"/>
  </p:notesMasterIdLst>
  <p:sldIdLst>
    <p:sldId id="256" r:id="rId2"/>
    <p:sldId id="257" r:id="rId3"/>
    <p:sldId id="268" r:id="rId4"/>
    <p:sldId id="262" r:id="rId5"/>
    <p:sldId id="270" r:id="rId6"/>
    <p:sldId id="265" r:id="rId7"/>
    <p:sldId id="274" r:id="rId8"/>
    <p:sldId id="275" r:id="rId9"/>
    <p:sldId id="271" r:id="rId10"/>
    <p:sldId id="272" r:id="rId11"/>
    <p:sldId id="273" r:id="rId12"/>
    <p:sldId id="277" r:id="rId13"/>
    <p:sldId id="278" r:id="rId14"/>
    <p:sldId id="279" r:id="rId15"/>
    <p:sldId id="269" r:id="rId16"/>
    <p:sldId id="281" r:id="rId17"/>
    <p:sldId id="258" r:id="rId18"/>
    <p:sldId id="276" r:id="rId19"/>
    <p:sldId id="280" r:id="rId2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2" Type="http://schemas.openxmlformats.org/officeDocument/2006/relationships/slide" Target="slides/slide1.xml" />
  <Relationship Id="rId3" Type="http://schemas.openxmlformats.org/officeDocument/2006/relationships/slide" Target="slides/slide2.xml" />
  <Relationship Id="rId4" Type="http://schemas.openxmlformats.org/officeDocument/2006/relationships/slide" Target="slides/slide3.xml" />
  <Relationship Id="rId5" Type="http://schemas.openxmlformats.org/officeDocument/2006/relationships/slide" Target="slides/slide4.xml" />
  <Relationship Id="rId6" Type="http://schemas.openxmlformats.org/officeDocument/2006/relationships/slide" Target="slides/slide5.xml" />
  <Relationship Id="rId7" Type="http://schemas.openxmlformats.org/officeDocument/2006/relationships/slide" Target="slides/slide6.xml" />
  <Relationship Id="rId8" Type="http://schemas.openxmlformats.org/officeDocument/2006/relationships/slide" Target="slides/slide7.xml" />
  <Relationship Id="rId9" Type="http://schemas.openxmlformats.org/officeDocument/2006/relationships/slide" Target="slides/slide8.xml" />
  <Relationship Id="rId10" Type="http://schemas.openxmlformats.org/officeDocument/2006/relationships/slide" Target="slides/slide9.xml" />
  <Relationship Id="rId11" Type="http://schemas.openxmlformats.org/officeDocument/2006/relationships/slide" Target="slides/slide10.xml" />
  <Relationship Id="rId12" Type="http://schemas.openxmlformats.org/officeDocument/2006/relationships/slide" Target="slides/slide11.xml" />
  <Relationship Id="rId13" Type="http://schemas.openxmlformats.org/officeDocument/2006/relationships/slide" Target="slides/slide12.xml" />
  <Relationship Id="rId14" Type="http://schemas.openxmlformats.org/officeDocument/2006/relationships/slide" Target="slides/slide13.xml" />
  <Relationship Id="rId15" Type="http://schemas.openxmlformats.org/officeDocument/2006/relationships/slide" Target="slides/slide14.xml" />
  <Relationship Id="rId16" Type="http://schemas.openxmlformats.org/officeDocument/2006/relationships/slide" Target="slides/slide15.xml" />
  <Relationship Id="rId17" Type="http://schemas.openxmlformats.org/officeDocument/2006/relationships/slide" Target="slides/slide16.xml" />
  <Relationship Id="rId18" Type="http://schemas.openxmlformats.org/officeDocument/2006/relationships/slide" Target="slides/slide17.xml" />
  <Relationship Id="rId19" Type="http://schemas.openxmlformats.org/officeDocument/2006/relationships/slide" Target="slides/slide18.xml" />
  <Relationship Id="rId20" Type="http://schemas.openxmlformats.org/officeDocument/2006/relationships/slide" Target="slides/slide19.xml" />
  <Relationship Id="rId21" Type="http://schemas.openxmlformats.org/officeDocument/2006/relationships/notesMaster" Target="notesMasters/notesMaster1.xml" />
  <Relationship Id="rId25" Type="http://schemas.openxmlformats.org/officeDocument/2006/relationships/tableStyles" Target="tableStyles.xml" />
  <Relationship Id="rId1" Type="http://schemas.openxmlformats.org/officeDocument/2006/relationships/slideMaster" Target="slideMasters/slideMaster1.xml" />
  <Relationship Id="rId24" Type="http://schemas.openxmlformats.org/officeDocument/2006/relationships/theme" Target="theme/theme1.xml" />
  <Relationship Id="rId23" Type="http://schemas.openxmlformats.org/officeDocument/2006/relationships/viewProps" Target="viewProps.xml" />
  <Relationship Id="rId22" Type="http://schemas.openxmlformats.org/officeDocument/2006/relationships/presProps" Target="presProp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BD548-5993-404D-A05C-51C3718FF015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05B37-1585-4BCB-9DDD-333DDABF3A5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5271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jpg" /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BB6DAF2-25DB-43EF-ABFD-C716D231185A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89C23A17-12A9-4143-B0CE-7A6EA10B52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13324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DAF2-25DB-43EF-ABFD-C716D231185A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3A17-12A9-4143-B0CE-7A6EA10B52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78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DAF2-25DB-43EF-ABFD-C716D231185A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3A17-12A9-4143-B0CE-7A6EA10B52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296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DAF2-25DB-43EF-ABFD-C716D231185A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3A17-12A9-4143-B0CE-7A6EA10B52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99079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DAF2-25DB-43EF-ABFD-C716D231185A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3A17-12A9-4143-B0CE-7A6EA10B52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091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DAF2-25DB-43EF-ABFD-C716D231185A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3A17-12A9-4143-B0CE-7A6EA10B52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8808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DAF2-25DB-43EF-ABFD-C716D231185A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3A17-12A9-4143-B0CE-7A6EA10B52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767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DAF2-25DB-43EF-ABFD-C716D231185A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3A17-12A9-4143-B0CE-7A6EA10B52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68354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DAF2-25DB-43EF-ABFD-C716D231185A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23A17-12A9-4143-B0CE-7A6EA10B52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10802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mtClean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6DAF2-25DB-43EF-ABFD-C716D231185A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9C23A17-12A9-4143-B0CE-7A6EA10B52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67591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BB6DAF2-25DB-43EF-ABFD-C716D231185A}" type="datetimeFigureOut">
              <a:rPr lang="da-DK" smtClean="0"/>
              <a:t>01-04-2016</a:t>
            </a:fld>
            <a:endParaRPr lang="da-DK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da-DK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89C23A17-12A9-4143-B0CE-7A6EA10B52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808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BB6DAF2-25DB-43EF-ABFD-C716D231185A}" type="datetimeFigureOut">
              <a:rPr lang="da-DK" smtClean="0"/>
              <a:t/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89C23A17-12A9-4143-B0CE-7A6EA10B52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2299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_rels/slide10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1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1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1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14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1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1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17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5.xml" />
</Relationships>
</file>

<file path=ppt/slides/_rels/slide18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19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5.xml" />
</Relationships>
</file>

<file path=ppt/slides/_rels/slide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5.xml" />
</Relationships>
</file>

<file path=ppt/slides/_rels/slide4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5.xml" />
</Relationships>
</file>

<file path=ppt/slides/_rels/slide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5.xml" />
</Relationships>
</file>

<file path=ppt/slides/_rels/slide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5.xml" />
</Relationships>
</file>

<file path=ppt/slides/_rels/slide7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8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_rels/slide9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4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>
                <a:latin typeface="+mn-lt"/>
              </a:rPr>
              <a:t>Bestyrelsesansvar</a:t>
            </a:r>
            <a:endParaRPr lang="da-DK" dirty="0">
              <a:latin typeface="+mn-lt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Morten Samuelsson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481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Capinordic</a:t>
            </a:r>
            <a:r>
              <a:rPr lang="da-DK" dirty="0" smtClean="0"/>
              <a:t>-dommen – p. 1261</a:t>
            </a:r>
            <a:endParaRPr lang="da-DK" dirty="0"/>
          </a:p>
        </p:txBody>
      </p:sp>
      <p:sp>
        <p:nvSpPr>
          <p:cNvPr id="15" name="Pladsholder til indhold 14"/>
          <p:cNvSpPr>
            <a:spLocks noGrp="1"/>
          </p:cNvSpPr>
          <p:nvPr>
            <p:ph sz="half" idx="1"/>
          </p:nvPr>
        </p:nvSpPr>
        <p:spPr/>
        <p:txBody>
          <a:bodyPr numCol="1">
            <a:normAutofit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Hvis </a:t>
            </a:r>
            <a:r>
              <a:rPr lang="da-DK" dirty="0"/>
              <a:t>et låneengagement har været genstand for Finanstilsynets vurdering, må det indgå med en ikke ubetydelig </a:t>
            </a:r>
            <a:r>
              <a:rPr lang="da-DK" dirty="0" smtClean="0"/>
              <a:t>vægt.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Også </a:t>
            </a:r>
            <a:r>
              <a:rPr lang="da-DK" dirty="0"/>
              <a:t>revisionens vurdering tillægges vægt.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2" name="Pladsholder til indhold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da-DK" dirty="0" smtClean="0"/>
          </a:p>
          <a:p>
            <a:r>
              <a:rPr lang="da-DK" dirty="0" smtClean="0"/>
              <a:t>Hvis </a:t>
            </a:r>
            <a:r>
              <a:rPr lang="da-DK" dirty="0"/>
              <a:t>til fordel for et bestyrelsesmedlem eller et andet selskab i koncernen, stilles skærpede krav til, at hensynet til banken ikke er tilsidesat.</a:t>
            </a:r>
          </a:p>
          <a:p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330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Capinordic</a:t>
            </a:r>
            <a:r>
              <a:rPr lang="da-DK" dirty="0" smtClean="0"/>
              <a:t>-dommen – Werlauff i </a:t>
            </a:r>
            <a:r>
              <a:rPr lang="da-DK" dirty="0" err="1" smtClean="0"/>
              <a:t>RevRegn</a:t>
            </a:r>
            <a:endParaRPr lang="da-DK" dirty="0"/>
          </a:p>
        </p:txBody>
      </p:sp>
      <p:sp>
        <p:nvSpPr>
          <p:cNvPr id="15" name="Pladsholder til indhold 14"/>
          <p:cNvSpPr>
            <a:spLocks noGrp="1"/>
          </p:cNvSpPr>
          <p:nvPr>
            <p:ph sz="half" idx="1"/>
          </p:nvPr>
        </p:nvSpPr>
        <p:spPr/>
        <p:txBody>
          <a:bodyPr numCol="1">
            <a:normAutofit fontScale="92500" lnSpcReduction="10000"/>
          </a:bodyPr>
          <a:lstStyle/>
          <a:p>
            <a:pPr marL="0" indent="0">
              <a:buNone/>
            </a:pPr>
            <a:endParaRPr lang="da-DK" dirty="0"/>
          </a:p>
          <a:p>
            <a:r>
              <a:rPr lang="da-DK" dirty="0"/>
              <a:t>En meget vigtig udtalelse fra landsretten er følgende (s. 1261</a:t>
            </a:r>
            <a:r>
              <a:rPr lang="da-DK" dirty="0" smtClean="0"/>
              <a:t>):</a:t>
            </a:r>
          </a:p>
          <a:p>
            <a:endParaRPr lang="da-DK" dirty="0"/>
          </a:p>
          <a:p>
            <a:r>
              <a:rPr lang="da-DK" dirty="0" smtClean="0"/>
              <a:t>”</a:t>
            </a:r>
            <a:r>
              <a:rPr lang="da-DK" dirty="0"/>
              <a:t>Landsretten </a:t>
            </a:r>
            <a:r>
              <a:rPr lang="da-DK" dirty="0" err="1" smtClean="0"/>
              <a:t>finder,at</a:t>
            </a:r>
            <a:r>
              <a:rPr lang="da-DK" dirty="0" smtClean="0"/>
              <a:t> </a:t>
            </a:r>
            <a:r>
              <a:rPr lang="da-DK" dirty="0"/>
              <a:t>der bør udvises forsigtighed med at tilsidesætte det forretningsmæssige </a:t>
            </a:r>
            <a:r>
              <a:rPr lang="da-DK" dirty="0" smtClean="0"/>
              <a:t>skøn, der </a:t>
            </a:r>
            <a:r>
              <a:rPr lang="da-DK" dirty="0"/>
              <a:t>er udøvet af Bankens bestyrelse og direktion ved bevillingen af et lån”.</a:t>
            </a: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2" name="Pladsholder til indhold 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da-DK" dirty="0" smtClean="0"/>
          </a:p>
          <a:p>
            <a:r>
              <a:rPr lang="da-DK" dirty="0"/>
              <a:t>Der er her tale om en meget vigtig udtalelse, der anerkender ledelsens skøn som </a:t>
            </a:r>
            <a:r>
              <a:rPr lang="da-DK" dirty="0" smtClean="0"/>
              <a:t>et udgangspunkt</a:t>
            </a:r>
            <a:r>
              <a:rPr lang="da-DK" dirty="0"/>
              <a:t>, når forsvarligheden af det enkelte engagement skal </a:t>
            </a:r>
            <a:r>
              <a:rPr lang="da-DK" dirty="0" smtClean="0"/>
              <a:t>bedømmes.</a:t>
            </a:r>
          </a:p>
          <a:p>
            <a:r>
              <a:rPr lang="da-DK" dirty="0" smtClean="0"/>
              <a:t>I</a:t>
            </a:r>
            <a:r>
              <a:rPr lang="da-DK" dirty="0"/>
              <a:t> </a:t>
            </a:r>
            <a:r>
              <a:rPr lang="da-DK" dirty="0" smtClean="0"/>
              <a:t>dansk </a:t>
            </a:r>
            <a:r>
              <a:rPr lang="da-DK" dirty="0"/>
              <a:t>og udenlandsk retslitteratur har man i mange år anvendt </a:t>
            </a:r>
            <a:r>
              <a:rPr lang="da-DK" dirty="0" smtClean="0"/>
              <a:t>betegnelsen ”business </a:t>
            </a:r>
            <a:r>
              <a:rPr lang="da-DK" dirty="0" err="1"/>
              <a:t>judgement</a:t>
            </a:r>
            <a:r>
              <a:rPr lang="da-DK" dirty="0"/>
              <a:t> </a:t>
            </a:r>
            <a:r>
              <a:rPr lang="da-DK" dirty="0" err="1"/>
              <a:t>rule</a:t>
            </a:r>
            <a:r>
              <a:rPr lang="da-DK" dirty="0"/>
              <a:t>”, og det er således dette skøn, der hermed – som </a:t>
            </a:r>
            <a:r>
              <a:rPr lang="da-DK" dirty="0" smtClean="0"/>
              <a:t>et udgangspunkt </a:t>
            </a:r>
            <a:r>
              <a:rPr lang="da-DK" dirty="0"/>
              <a:t>– anerkendes af Østre Landsret i </a:t>
            </a:r>
            <a:r>
              <a:rPr lang="da-DK" dirty="0" err="1"/>
              <a:t>Capinordic</a:t>
            </a:r>
            <a:r>
              <a:rPr lang="da-DK" dirty="0"/>
              <a:t>-sagen</a:t>
            </a:r>
            <a:r>
              <a:rPr lang="da-DK" dirty="0" smtClean="0"/>
              <a:t>.</a:t>
            </a: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163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Ansvar for banklån - U </a:t>
            </a:r>
            <a:r>
              <a:rPr lang="da-DK" dirty="0"/>
              <a:t>1962.814 H</a:t>
            </a:r>
          </a:p>
        </p:txBody>
      </p:sp>
      <p:sp>
        <p:nvSpPr>
          <p:cNvPr id="15" name="Pladsholder til indhold 14"/>
          <p:cNvSpPr>
            <a:spLocks noGrp="1"/>
          </p:cNvSpPr>
          <p:nvPr>
            <p:ph sz="half" idx="1"/>
          </p:nvPr>
        </p:nvSpPr>
        <p:spPr/>
        <p:txBody>
          <a:bodyPr numCol="1">
            <a:normAutofit/>
          </a:bodyPr>
          <a:lstStyle/>
          <a:p>
            <a:pPr marL="0" indent="0">
              <a:buNone/>
            </a:pPr>
            <a:r>
              <a:rPr lang="da-DK" dirty="0" smtClean="0"/>
              <a:t>Bestyrelsesformand </a:t>
            </a:r>
            <a:r>
              <a:rPr lang="da-DK" dirty="0"/>
              <a:t>i bank skulle efter banklovens § 9 udvise en særlig </a:t>
            </a:r>
            <a:r>
              <a:rPr lang="da-DK" dirty="0" smtClean="0"/>
              <a:t>agtpågivenhed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og </a:t>
            </a:r>
            <a:r>
              <a:rPr lang="da-DK" dirty="0"/>
              <a:t>det måtte bebrejdes ham, at han var med til at bevilge et lån uden nærmere kendskab til soliditet og </a:t>
            </a:r>
            <a:r>
              <a:rPr lang="da-DK" dirty="0" smtClean="0"/>
              <a:t>økonomi.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2" name="Pladsholder til indhold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a-DK" dirty="0"/>
              <a:t>Uklart, hvilken værdi sikkerheden kunne være ansat til efter en forsvarlig </a:t>
            </a:r>
            <a:r>
              <a:rPr lang="da-DK" dirty="0" smtClean="0"/>
              <a:t>bedømmelse</a:t>
            </a:r>
          </a:p>
          <a:p>
            <a:r>
              <a:rPr lang="da-DK" dirty="0" smtClean="0"/>
              <a:t>ikke </a:t>
            </a:r>
            <a:r>
              <a:rPr lang="da-DK" dirty="0"/>
              <a:t>bedømmes om en finansieringsplan var </a:t>
            </a:r>
            <a:r>
              <a:rPr lang="da-DK" dirty="0" smtClean="0"/>
              <a:t>forsvarlig</a:t>
            </a:r>
          </a:p>
          <a:p>
            <a:r>
              <a:rPr lang="da-DK" dirty="0" smtClean="0"/>
              <a:t>og </a:t>
            </a:r>
            <a:r>
              <a:rPr lang="da-DK" dirty="0"/>
              <a:t>om omstændighederne ved sammenbrud og dermed bankens tab med rimelighed burde have været forudset.</a:t>
            </a:r>
          </a:p>
          <a:p>
            <a:endParaRPr lang="da-DK" dirty="0" smtClean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046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Ansvar for banklån - </a:t>
            </a:r>
            <a:r>
              <a:rPr lang="da-DK" dirty="0"/>
              <a:t>U 1925.49 H</a:t>
            </a:r>
          </a:p>
        </p:txBody>
      </p:sp>
      <p:sp>
        <p:nvSpPr>
          <p:cNvPr id="15" name="Pladsholder til indhold 14"/>
          <p:cNvSpPr>
            <a:spLocks noGrp="1"/>
          </p:cNvSpPr>
          <p:nvPr>
            <p:ph sz="half" idx="1"/>
          </p:nvPr>
        </p:nvSpPr>
        <p:spPr/>
        <p:txBody>
          <a:bodyPr numCol="1">
            <a:normAutofit/>
          </a:bodyPr>
          <a:lstStyle/>
          <a:p>
            <a:pPr marL="0" indent="0">
              <a:buNone/>
            </a:pPr>
            <a:r>
              <a:rPr lang="da-DK" dirty="0"/>
              <a:t>Selvbestaltet lån uden sikkerhed optaget af den ene bankdirektør sammen med en sagfører, der var juridisk konsulent og </a:t>
            </a:r>
            <a:r>
              <a:rPr lang="da-DK" dirty="0" smtClean="0"/>
              <a:t>bogholder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Ejendomsspekulation</a:t>
            </a: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Bestyrelsesmedlemmer </a:t>
            </a:r>
            <a:r>
              <a:rPr lang="da-DK" dirty="0"/>
              <a:t>og en meddirektør ifaldt ansvar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2" name="Pladsholder til indhold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a-DK" dirty="0"/>
              <a:t>M</a:t>
            </a:r>
            <a:r>
              <a:rPr lang="da-DK" dirty="0" smtClean="0"/>
              <a:t>eget </a:t>
            </a:r>
            <a:r>
              <a:rPr lang="da-DK" dirty="0"/>
              <a:t>få bestyrelsesmøder, der ikke havde reelt indhold – </a:t>
            </a:r>
            <a:endParaRPr lang="da-DK" dirty="0" smtClean="0"/>
          </a:p>
          <a:p>
            <a:r>
              <a:rPr lang="da-DK" dirty="0" smtClean="0"/>
              <a:t>”</a:t>
            </a:r>
            <a:r>
              <a:rPr lang="da-DK" dirty="0"/>
              <a:t>bestyrelsen ganske undladt at føre tilsyn med den måde, hvorpå … disponerede over bankens midler”. </a:t>
            </a:r>
            <a:endParaRPr lang="da-DK" dirty="0" smtClean="0"/>
          </a:p>
          <a:p>
            <a:r>
              <a:rPr lang="da-DK" dirty="0" smtClean="0"/>
              <a:t>Senere </a:t>
            </a:r>
            <a:r>
              <a:rPr lang="da-DK" dirty="0"/>
              <a:t>indvalgte bestyrelsesmedlemmer frifundet, </a:t>
            </a:r>
            <a:endParaRPr lang="da-DK" dirty="0" smtClean="0"/>
          </a:p>
          <a:p>
            <a:r>
              <a:rPr lang="da-DK" dirty="0"/>
              <a:t>B</a:t>
            </a:r>
            <a:r>
              <a:rPr lang="da-DK" dirty="0" smtClean="0"/>
              <a:t>landt </a:t>
            </a:r>
            <a:r>
              <a:rPr lang="da-DK" dirty="0"/>
              <a:t>andet fordi intet var oplyst om, hvorledes bankens tab kunne være </a:t>
            </a:r>
            <a:r>
              <a:rPr lang="da-DK" dirty="0" smtClean="0"/>
              <a:t>begrænset</a:t>
            </a:r>
            <a:endParaRPr lang="da-DK" dirty="0"/>
          </a:p>
          <a:p>
            <a:endParaRPr lang="da-DK" dirty="0" smtClean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1042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Ansvar for banklån</a:t>
            </a:r>
            <a:endParaRPr lang="da-DK" dirty="0"/>
          </a:p>
        </p:txBody>
      </p:sp>
      <p:sp>
        <p:nvSpPr>
          <p:cNvPr id="15" name="Pladsholder til indhold 14"/>
          <p:cNvSpPr>
            <a:spLocks noGrp="1"/>
          </p:cNvSpPr>
          <p:nvPr>
            <p:ph sz="half" idx="1"/>
          </p:nvPr>
        </p:nvSpPr>
        <p:spPr/>
        <p:txBody>
          <a:bodyPr numCol="1">
            <a:normAutofit/>
          </a:bodyPr>
          <a:lstStyle/>
          <a:p>
            <a:r>
              <a:rPr lang="da-DK" dirty="0"/>
              <a:t>U 1925.475 (Skagensbanen) – </a:t>
            </a:r>
            <a:endParaRPr lang="da-DK" dirty="0" smtClean="0"/>
          </a:p>
          <a:p>
            <a:endParaRPr lang="da-DK" dirty="0"/>
          </a:p>
          <a:p>
            <a:r>
              <a:rPr lang="da-DK" dirty="0" smtClean="0"/>
              <a:t>Ansvar </a:t>
            </a:r>
            <a:r>
              <a:rPr lang="da-DK" dirty="0"/>
              <a:t>for </a:t>
            </a:r>
            <a:r>
              <a:rPr lang="da-DK" dirty="0" smtClean="0"/>
              <a:t>udlån</a:t>
            </a:r>
          </a:p>
          <a:p>
            <a:endParaRPr lang="da-DK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da-DK" dirty="0" smtClean="0"/>
              <a:t>uden sikkerhed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a-DK" dirty="0" smtClean="0"/>
              <a:t>uden </a:t>
            </a:r>
            <a:r>
              <a:rPr lang="da-DK" dirty="0"/>
              <a:t>undersøgelse af låntagerens </a:t>
            </a:r>
            <a:r>
              <a:rPr lang="da-DK" dirty="0" smtClean="0"/>
              <a:t>regnskaber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a-DK" dirty="0" smtClean="0"/>
              <a:t>med </a:t>
            </a:r>
            <a:r>
              <a:rPr lang="da-DK" dirty="0"/>
              <a:t>anmærkninger fra revisionen.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2" name="Pladsholder til indhold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/>
              <a:t>U 1995.317 </a:t>
            </a:r>
            <a:r>
              <a:rPr lang="da-DK" dirty="0" smtClean="0"/>
              <a:t>V</a:t>
            </a:r>
          </a:p>
          <a:p>
            <a:endParaRPr lang="da-DK" dirty="0"/>
          </a:p>
          <a:p>
            <a:pPr marL="0" indent="0">
              <a:buNone/>
            </a:pPr>
            <a:r>
              <a:rPr lang="da-DK" dirty="0"/>
              <a:t>A</a:t>
            </a:r>
            <a:r>
              <a:rPr lang="da-DK" dirty="0" smtClean="0"/>
              <a:t>nsvar </a:t>
            </a:r>
            <a:r>
              <a:rPr lang="da-DK" dirty="0"/>
              <a:t>for </a:t>
            </a:r>
            <a:r>
              <a:rPr lang="da-DK" dirty="0" smtClean="0"/>
              <a:t>udlån</a:t>
            </a:r>
          </a:p>
          <a:p>
            <a:endParaRPr lang="da-DK" dirty="0"/>
          </a:p>
          <a:p>
            <a:pPr>
              <a:buFont typeface="Wingdings" panose="05000000000000000000" pitchFamily="2" charset="2"/>
              <a:buChar char="ü"/>
            </a:pPr>
            <a:r>
              <a:rPr lang="da-DK" dirty="0"/>
              <a:t>Til halvbror og samleverske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a-DK" dirty="0"/>
              <a:t>I strid med </a:t>
            </a:r>
            <a:r>
              <a:rPr lang="da-DK" dirty="0" smtClean="0"/>
              <a:t>bemyndigelse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a-DK" dirty="0" smtClean="0"/>
              <a:t>Holdt </a:t>
            </a:r>
            <a:r>
              <a:rPr lang="da-DK" dirty="0"/>
              <a:t>skjult for </a:t>
            </a:r>
            <a:r>
              <a:rPr lang="da-DK" dirty="0" smtClean="0"/>
              <a:t>bestyrelsen</a:t>
            </a:r>
            <a:endParaRPr lang="da-DK" dirty="0"/>
          </a:p>
          <a:p>
            <a:endParaRPr lang="da-DK" dirty="0" smtClean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524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Kølendorf</a:t>
            </a:r>
            <a:r>
              <a:rPr lang="da-DK" dirty="0" smtClean="0"/>
              <a:t> - </a:t>
            </a:r>
            <a:r>
              <a:rPr lang="da-DK" dirty="0"/>
              <a:t>HR af 11-02-2016 </a:t>
            </a:r>
          </a:p>
        </p:txBody>
      </p:sp>
      <p:sp>
        <p:nvSpPr>
          <p:cNvPr id="15" name="Pladsholder til indhold 1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a-DK" altLang="da-DK" dirty="0"/>
              <a:t>Spørgsmålet om Peer </a:t>
            </a:r>
            <a:r>
              <a:rPr lang="da-DK" altLang="da-DK" dirty="0" err="1"/>
              <a:t>Kølendorfs</a:t>
            </a:r>
            <a:r>
              <a:rPr lang="da-DK" altLang="da-DK" dirty="0"/>
              <a:t> erstatningsansvar skal bedømmes efter dansk rets almindelige erstatningsregel (culpareglen), </a:t>
            </a:r>
            <a:endParaRPr lang="da-DK" altLang="da-DK" dirty="0" smtClean="0"/>
          </a:p>
        </p:txBody>
      </p:sp>
      <p:sp>
        <p:nvSpPr>
          <p:cNvPr id="17" name="Pladsholder til indhold 1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a-DK" altLang="da-DK" dirty="0"/>
              <a:t>hvorefter det afgørende er, om Peer </a:t>
            </a:r>
            <a:r>
              <a:rPr lang="da-DK" altLang="da-DK" dirty="0" err="1"/>
              <a:t>Kølendorf</a:t>
            </a:r>
            <a:r>
              <a:rPr lang="da-DK" altLang="da-DK" dirty="0"/>
              <a:t> har forvoldt </a:t>
            </a:r>
            <a:r>
              <a:rPr lang="da-DK" altLang="da-DK" dirty="0" err="1"/>
              <a:t>SKATs</a:t>
            </a:r>
            <a:r>
              <a:rPr lang="da-DK" altLang="da-DK" dirty="0"/>
              <a:t> tab forsætligt eller uagtsomt (uforsvarligt),</a:t>
            </a:r>
          </a:p>
          <a:p>
            <a:endParaRPr lang="da-DK" altLang="da-DK" dirty="0" smtClean="0"/>
          </a:p>
          <a:p>
            <a:r>
              <a:rPr lang="da-DK" altLang="da-DK" dirty="0" smtClean="0"/>
              <a:t>jf</a:t>
            </a:r>
            <a:r>
              <a:rPr lang="da-DK" altLang="da-DK" dirty="0"/>
              <a:t>. dagældende aktieselskabslovs § 140, nugældende selskabslovs § 361.</a:t>
            </a:r>
            <a:endParaRPr lang="da-DK" dirty="0"/>
          </a:p>
          <a:p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854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Bergia</a:t>
            </a:r>
            <a:r>
              <a:rPr lang="da-DK" dirty="0"/>
              <a:t> – FED 1998.1977Ø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u="sng" dirty="0" smtClean="0"/>
              <a:t>Krav om 35.872.652 kr.</a:t>
            </a:r>
            <a:r>
              <a:rPr lang="da-DK" dirty="0" smtClean="0"/>
              <a:t>:</a:t>
            </a:r>
          </a:p>
          <a:p>
            <a:pPr marL="0" indent="0">
              <a:buNone/>
            </a:pPr>
            <a:r>
              <a:rPr lang="da-DK" dirty="0" smtClean="0"/>
              <a:t>Kunstfløj (</a:t>
            </a:r>
            <a:r>
              <a:rPr lang="da-DK" dirty="0" err="1" smtClean="0"/>
              <a:t>Nivaagaard</a:t>
            </a:r>
            <a:r>
              <a:rPr lang="da-DK" dirty="0" smtClean="0"/>
              <a:t>)</a:t>
            </a:r>
          </a:p>
          <a:p>
            <a:pPr marL="0" indent="0">
              <a:buNone/>
            </a:pPr>
            <a:r>
              <a:rPr lang="da-DK" dirty="0" smtClean="0"/>
              <a:t>Domicilbygning</a:t>
            </a:r>
          </a:p>
          <a:p>
            <a:pPr marL="0" indent="0">
              <a:buNone/>
            </a:pPr>
            <a:r>
              <a:rPr lang="da-DK" dirty="0" smtClean="0"/>
              <a:t>Driftsstøtte</a:t>
            </a:r>
          </a:p>
          <a:p>
            <a:pPr marL="0" indent="0">
              <a:buNone/>
            </a:pPr>
            <a:r>
              <a:rPr lang="da-DK" dirty="0" smtClean="0"/>
              <a:t>”</a:t>
            </a:r>
            <a:r>
              <a:rPr lang="da-DK" dirty="0" err="1" smtClean="0"/>
              <a:t>Kunsterbolig</a:t>
            </a:r>
            <a:r>
              <a:rPr lang="da-DK" dirty="0" smtClean="0"/>
              <a:t>”</a:t>
            </a:r>
          </a:p>
          <a:p>
            <a:pPr marL="0" indent="0">
              <a:buNone/>
            </a:pPr>
            <a:r>
              <a:rPr lang="da-DK" dirty="0" smtClean="0"/>
              <a:t>Kunstindkøb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u="sng" dirty="0" smtClean="0"/>
              <a:t>1.869.477 </a:t>
            </a:r>
            <a:r>
              <a:rPr lang="da-DK" u="sng" dirty="0"/>
              <a:t>kr</a:t>
            </a:r>
            <a:r>
              <a:rPr lang="da-DK" u="sng" dirty="0" smtClean="0"/>
              <a:t>.</a:t>
            </a:r>
          </a:p>
          <a:p>
            <a:pPr marL="0" indent="0">
              <a:buNone/>
            </a:pPr>
            <a:r>
              <a:rPr lang="da-DK" dirty="0" smtClean="0"/>
              <a:t>Granskningsrapport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u="sng" dirty="0" smtClean="0"/>
              <a:t>Dommens resultat:</a:t>
            </a:r>
            <a:endParaRPr lang="da-DK" dirty="0" smtClean="0"/>
          </a:p>
          <a:p>
            <a:endParaRPr lang="da-DK" u="sng" dirty="0"/>
          </a:p>
          <a:p>
            <a:pPr marL="0" indent="0">
              <a:buNone/>
            </a:pPr>
            <a:r>
              <a:rPr lang="da-DK" dirty="0" smtClean="0"/>
              <a:t>De sagsøgte skulle betale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5,9 mio. kr. vedrørende ”</a:t>
            </a:r>
            <a:r>
              <a:rPr lang="da-DK" dirty="0" err="1" smtClean="0"/>
              <a:t>kunsterboligen</a:t>
            </a:r>
            <a:r>
              <a:rPr lang="da-DK" dirty="0" smtClean="0"/>
              <a:t>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1,2 mio. kr. vedrørende kunstindkøb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dirty="0" smtClean="0"/>
              <a:t>300 t.kr. af udgifterne til granskning</a:t>
            </a:r>
          </a:p>
          <a:p>
            <a:endParaRPr lang="da-DK" dirty="0"/>
          </a:p>
          <a:p>
            <a:r>
              <a:rPr lang="da-DK" dirty="0" smtClean="0"/>
              <a:t>Sagsøgeren (fonden) skulle betale i alt 1.050.000 kr. i sagsomkostninger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017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Midtfactoring</a:t>
            </a:r>
            <a:endParaRPr lang="da-DK" dirty="0"/>
          </a:p>
        </p:txBody>
      </p:sp>
      <p:sp>
        <p:nvSpPr>
          <p:cNvPr id="14" name="Pladsholder til tekst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u="sng" dirty="0" smtClean="0"/>
              <a:t>”Put-option”</a:t>
            </a:r>
            <a:endParaRPr lang="da-DK" u="sng" dirty="0"/>
          </a:p>
        </p:txBody>
      </p:sp>
      <p:sp>
        <p:nvSpPr>
          <p:cNvPr id="15" name="Pladsholder til indhold 1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Bestyrelse og direktion ikke erstatningspligtige</a:t>
            </a:r>
          </a:p>
          <a:p>
            <a:r>
              <a:rPr lang="da-DK" dirty="0" smtClean="0"/>
              <a:t>”Landsretten lægger herved vægt på at aftalerne ikke stred mod fondens vedtægter, og at de blev indgået under medvirken af professionelle rådgivere, som ikke fremkom med advarsler mod indgåelsen”</a:t>
            </a:r>
            <a:endParaRPr lang="da-DK" dirty="0"/>
          </a:p>
        </p:txBody>
      </p:sp>
      <p:sp>
        <p:nvSpPr>
          <p:cNvPr id="16" name="Pladsholder til tekst 1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a-DK" u="sng" dirty="0" smtClean="0"/>
              <a:t>Huslejenedsættelse</a:t>
            </a:r>
            <a:endParaRPr lang="da-DK" u="sng" dirty="0"/>
          </a:p>
        </p:txBody>
      </p:sp>
      <p:sp>
        <p:nvSpPr>
          <p:cNvPr id="17" name="Pladsholder til indhold 1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da-DK" altLang="da-DK" dirty="0" smtClean="0"/>
              <a:t>Fremgik ikke af referatet</a:t>
            </a:r>
          </a:p>
          <a:p>
            <a:r>
              <a:rPr lang="da-DK" altLang="da-DK" dirty="0" smtClean="0"/>
              <a:t>Formand og direktør huskede ikke, om det var forelagt på mødet</a:t>
            </a:r>
          </a:p>
          <a:p>
            <a:r>
              <a:rPr lang="da-DK" altLang="da-DK" dirty="0" smtClean="0"/>
              <a:t>Menige bestyrelsesmedlemmer afviste at være orienteret</a:t>
            </a:r>
          </a:p>
          <a:p>
            <a:r>
              <a:rPr lang="da-DK" altLang="da-DK" dirty="0" smtClean="0"/>
              <a:t>Frifindelse af menige bestyrelsesmedlemmer allerede af den grund</a:t>
            </a:r>
          </a:p>
          <a:p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664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”</a:t>
            </a:r>
            <a:r>
              <a:rPr lang="da-DK" dirty="0" err="1" smtClean="0"/>
              <a:t>Mindship</a:t>
            </a:r>
            <a:r>
              <a:rPr lang="da-DK" dirty="0" smtClean="0"/>
              <a:t>-princippet”</a:t>
            </a:r>
            <a:endParaRPr lang="da-DK" dirty="0"/>
          </a:p>
        </p:txBody>
      </p:sp>
      <p:sp>
        <p:nvSpPr>
          <p:cNvPr id="15" name="Pladsholder til indhold 14"/>
          <p:cNvSpPr>
            <a:spLocks noGrp="1"/>
          </p:cNvSpPr>
          <p:nvPr>
            <p:ph sz="half" idx="1"/>
          </p:nvPr>
        </p:nvSpPr>
        <p:spPr/>
        <p:txBody>
          <a:bodyPr numCol="1">
            <a:normAutofit/>
          </a:bodyPr>
          <a:lstStyle/>
          <a:p>
            <a:pPr marL="0" indent="0">
              <a:buNone/>
            </a:pPr>
            <a:endParaRPr lang="da-DK" dirty="0"/>
          </a:p>
          <a:p>
            <a:r>
              <a:rPr lang="da-DK" dirty="0"/>
              <a:t>Højesteret finder herefter, at advokat </a:t>
            </a:r>
            <a:r>
              <a:rPr lang="da-DK" dirty="0" smtClean="0"/>
              <a:t>… er </a:t>
            </a:r>
            <a:r>
              <a:rPr lang="da-DK" dirty="0"/>
              <a:t>erstatningsansvarlig over for konkursboet</a:t>
            </a:r>
          </a:p>
          <a:p>
            <a:r>
              <a:rPr lang="da-DK" dirty="0"/>
              <a:t>for de betalinger af gammel gæld, der uberettiget fandt sted efter den 23. </a:t>
            </a:r>
            <a:r>
              <a:rPr lang="da-DK" dirty="0" smtClean="0"/>
              <a:t>september 1996</a:t>
            </a:r>
          </a:p>
          <a:p>
            <a:r>
              <a:rPr lang="da-DK" i="1" dirty="0" smtClean="0"/>
              <a:t>og </a:t>
            </a:r>
            <a:r>
              <a:rPr lang="da-DK" i="1" dirty="0"/>
              <a:t>for stiftelse af ny gæld efter dette tidspunkt.</a:t>
            </a:r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2" name="Pladsholder til indhold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da-DK" dirty="0" smtClean="0"/>
          </a:p>
          <a:p>
            <a:r>
              <a:rPr lang="da-DK" u="sng" dirty="0" smtClean="0"/>
              <a:t>Lett m.fl. (ET 2010.79)</a:t>
            </a:r>
            <a:r>
              <a:rPr lang="da-DK" dirty="0" smtClean="0"/>
              <a:t>:</a:t>
            </a:r>
          </a:p>
          <a:p>
            <a:r>
              <a:rPr lang="da-DK" dirty="0" smtClean="0"/>
              <a:t>Højesterets </a:t>
            </a:r>
            <a:r>
              <a:rPr lang="da-DK" dirty="0"/>
              <a:t>praksis i U 2006.243 H er heller ikke ganske klar. Det er </a:t>
            </a:r>
            <a:r>
              <a:rPr lang="da-DK" dirty="0" smtClean="0"/>
              <a:t>uforståeligt, hvordan </a:t>
            </a:r>
            <a:r>
              <a:rPr lang="da-DK" dirty="0"/>
              <a:t>stiftelse af ny gæld i sig selv kan være et tab for selskabet</a:t>
            </a:r>
            <a:r>
              <a:rPr lang="da-DK" dirty="0" smtClean="0"/>
              <a:t>.</a:t>
            </a: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765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Kreditorernes tab</a:t>
            </a:r>
            <a:endParaRPr lang="da-DK" dirty="0"/>
          </a:p>
        </p:txBody>
      </p:sp>
      <p:sp>
        <p:nvSpPr>
          <p:cNvPr id="15" name="Pladsholder til indhold 14"/>
          <p:cNvSpPr>
            <a:spLocks noGrp="1"/>
          </p:cNvSpPr>
          <p:nvPr>
            <p:ph sz="half" idx="1"/>
          </p:nvPr>
        </p:nvSpPr>
        <p:spPr/>
        <p:txBody>
          <a:bodyPr numCol="1">
            <a:normAutofit fontScale="92500" lnSpcReduction="10000"/>
          </a:bodyPr>
          <a:lstStyle/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OKS-dommen </a:t>
            </a:r>
            <a:r>
              <a:rPr lang="da-DK" dirty="0"/>
              <a:t>(U </a:t>
            </a:r>
            <a:r>
              <a:rPr lang="da-DK" dirty="0" smtClean="0"/>
              <a:t>1998.1137H)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E-Huset </a:t>
            </a:r>
            <a:r>
              <a:rPr lang="da-DK" dirty="0" smtClean="0"/>
              <a:t>(U 2014.1346H).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Aurora (U 2014.2918H)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2" name="Pladsholder til indhold 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da-DK" dirty="0" smtClean="0"/>
          </a:p>
          <a:p>
            <a:pPr marL="0" indent="0">
              <a:buNone/>
            </a:pPr>
            <a:r>
              <a:rPr lang="da-DK" dirty="0"/>
              <a:t>Lett m.fl. (</a:t>
            </a:r>
            <a:r>
              <a:rPr lang="da-DK" dirty="0" smtClean="0"/>
              <a:t>ET 2010.79) </a:t>
            </a:r>
            <a:r>
              <a:rPr lang="da-DK" dirty="0"/>
              <a:t>- Kan konkursboet rejse kreditorernes erstatningskrav?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Malling Hansen m.fl. – </a:t>
            </a:r>
            <a:r>
              <a:rPr lang="da-DK" dirty="0" smtClean="0"/>
              <a:t>(U 2015B.69) - Om </a:t>
            </a:r>
            <a:r>
              <a:rPr lang="da-DK" dirty="0"/>
              <a:t>konkurrencen mellem konkurskreditorernes og konkursboets erstatningskrav mod </a:t>
            </a:r>
            <a:r>
              <a:rPr lang="da-DK" dirty="0" smtClean="0"/>
              <a:t>tredjemand</a:t>
            </a:r>
          </a:p>
          <a:p>
            <a:pPr marL="0" indent="0">
              <a:buNone/>
            </a:pPr>
            <a:r>
              <a:rPr lang="da-DK" dirty="0" smtClean="0"/>
              <a:t>Sofsrud </a:t>
            </a:r>
            <a:r>
              <a:rPr lang="da-DK" dirty="0"/>
              <a:t>– Bestyrelsens beslutning og ansvar, p. 237 </a:t>
            </a:r>
            <a:r>
              <a:rPr lang="da-DK" dirty="0" err="1"/>
              <a:t>ff</a:t>
            </a: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927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Den ”ny” selskabslov</a:t>
            </a:r>
            <a:endParaRPr lang="da-DK" dirty="0"/>
          </a:p>
        </p:txBody>
      </p:sp>
      <p:sp>
        <p:nvSpPr>
          <p:cNvPr id="14" name="Pladsholder til tekst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§ 115</a:t>
            </a:r>
            <a:endParaRPr lang="da-DK" dirty="0"/>
          </a:p>
        </p:txBody>
      </p:sp>
      <p:sp>
        <p:nvSpPr>
          <p:cNvPr id="15" name="Pladsholder til indhold 1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tage stilling til, om selskabets kapitalberedskab til enhver tid er forsvarligt i forhold til selskabets drift</a:t>
            </a:r>
          </a:p>
          <a:p>
            <a:endParaRPr lang="da-DK" dirty="0" smtClean="0"/>
          </a:p>
          <a:p>
            <a:r>
              <a:rPr lang="da-DK" dirty="0" smtClean="0"/>
              <a:t>påse, at der er tilstrækkelig likviditet til at opfylde kapitalselskabets nuværende og fremtidige forpligtelser, efterhånden som de forfalder</a:t>
            </a:r>
          </a:p>
          <a:p>
            <a:endParaRPr lang="da-DK" dirty="0"/>
          </a:p>
        </p:txBody>
      </p:sp>
      <p:sp>
        <p:nvSpPr>
          <p:cNvPr id="16" name="Pladsholder til tekst 1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a-DK" dirty="0" smtClean="0"/>
              <a:t>§ 54</a:t>
            </a:r>
            <a:endParaRPr lang="da-DK" dirty="0"/>
          </a:p>
        </p:txBody>
      </p:sp>
      <p:sp>
        <p:nvSpPr>
          <p:cNvPr id="17" name="Pladsholder til indhold 1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a-DK" altLang="da-DK" dirty="0" smtClean="0"/>
              <a:t>tage stilling til, om selskabets kapitalberedskab til enhver tid er forsvarligt i forhold til selskabets drift</a:t>
            </a:r>
          </a:p>
          <a:p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092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Betænkning af 18. maj </a:t>
            </a:r>
            <a:r>
              <a:rPr lang="da-DK" dirty="0" smtClean="0"/>
              <a:t>1982</a:t>
            </a:r>
            <a:endParaRPr lang="da-DK" dirty="0"/>
          </a:p>
        </p:txBody>
      </p:sp>
      <p:sp>
        <p:nvSpPr>
          <p:cNvPr id="14" name="Pladsholder til tekst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Forslag om omvendt bevisbyrde ved kapitaltab</a:t>
            </a:r>
            <a:endParaRPr lang="da-DK" dirty="0"/>
          </a:p>
        </p:txBody>
      </p:sp>
      <p:sp>
        <p:nvSpPr>
          <p:cNvPr id="15" name="Pladsholder til indhold 1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da-DK" dirty="0" smtClean="0"/>
          </a:p>
          <a:p>
            <a:r>
              <a:rPr lang="da-DK" dirty="0" smtClean="0"/>
              <a:t>Et </a:t>
            </a:r>
            <a:r>
              <a:rPr lang="da-DK" dirty="0"/>
              <a:t>personligt økonomisk ansvar med omvendt bevisbyrde er en uhørt stramning af sædvanlig praksis. </a:t>
            </a:r>
            <a:endParaRPr lang="da-DK" dirty="0" smtClean="0"/>
          </a:p>
          <a:p>
            <a:r>
              <a:rPr lang="da-DK" dirty="0" smtClean="0"/>
              <a:t>Regeringens </a:t>
            </a:r>
            <a:r>
              <a:rPr lang="da-DK" dirty="0"/>
              <a:t>lovforslag vil afskrække såvel professionelle bestyrelsesmedlemmer som medarbejderrepræsentanter fra at deltage i </a:t>
            </a:r>
            <a:r>
              <a:rPr lang="da-DK" dirty="0" smtClean="0"/>
              <a:t>arbejdet</a:t>
            </a:r>
            <a:endParaRPr lang="da-DK" dirty="0"/>
          </a:p>
        </p:txBody>
      </p:sp>
      <p:sp>
        <p:nvSpPr>
          <p:cNvPr id="17" name="Pladsholder til indhold 1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Reglen </a:t>
            </a:r>
            <a:r>
              <a:rPr lang="da-DK" dirty="0"/>
              <a:t>foreslås derfor fjernet, hvilket indebærer, at culpareglen med sit normale indhold … fastholdes som tilstrækkelig og rimelig ansvarsregel i selskabsforhold.</a:t>
            </a:r>
          </a:p>
          <a:p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6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Jørgen Boe, U 1984B.385</a:t>
            </a:r>
            <a:endParaRPr lang="da-DK" dirty="0"/>
          </a:p>
        </p:txBody>
      </p:sp>
      <p:sp>
        <p:nvSpPr>
          <p:cNvPr id="14" name="Pladsholder til tekst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 smtClean="0"/>
              <a:t>Glindeman</a:t>
            </a:r>
            <a:r>
              <a:rPr lang="da-DK" dirty="0" smtClean="0"/>
              <a:t>-dommen (U 1962.452H)</a:t>
            </a:r>
            <a:endParaRPr lang="da-DK" dirty="0"/>
          </a:p>
        </p:txBody>
      </p:sp>
      <p:sp>
        <p:nvSpPr>
          <p:cNvPr id="15" name="Pladsholder til indhold 1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da-DK" dirty="0" smtClean="0"/>
          </a:p>
          <a:p>
            <a:r>
              <a:rPr lang="da-DK" dirty="0" smtClean="0"/>
              <a:t>»</a:t>
            </a:r>
            <a:r>
              <a:rPr lang="da-DK" dirty="0"/>
              <a:t>det ikke </a:t>
            </a:r>
            <a:r>
              <a:rPr lang="da-DK" dirty="0" smtClean="0"/>
              <a:t>har kunnet </a:t>
            </a:r>
            <a:r>
              <a:rPr lang="da-DK" dirty="0"/>
              <a:t>påhvile dem (de tiltalte), som bestyrelsesmedlemmer at </a:t>
            </a:r>
            <a:r>
              <a:rPr lang="da-DK" dirty="0" smtClean="0"/>
              <a:t>have nøje </a:t>
            </a:r>
            <a:r>
              <a:rPr lang="da-DK" dirty="0"/>
              <a:t>indseende med alle enkeltheder i de omfattende transaktioner«</a:t>
            </a:r>
          </a:p>
        </p:txBody>
      </p:sp>
      <p:sp>
        <p:nvSpPr>
          <p:cNvPr id="16" name="Pladsholder til tekst 1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a-DK" dirty="0" smtClean="0"/>
              <a:t>Jørgen Boe:</a:t>
            </a:r>
            <a:endParaRPr lang="da-DK" dirty="0"/>
          </a:p>
        </p:txBody>
      </p:sp>
      <p:sp>
        <p:nvSpPr>
          <p:cNvPr id="17" name="Pladsholder til indhold 1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”nøje indseende </a:t>
            </a:r>
            <a:r>
              <a:rPr lang="da-DK" dirty="0"/>
              <a:t>med </a:t>
            </a:r>
            <a:r>
              <a:rPr lang="da-DK" dirty="0" smtClean="0"/>
              <a:t>alle enkeltheder</a:t>
            </a:r>
            <a:r>
              <a:rPr lang="da-DK" dirty="0"/>
              <a:t>” vil </a:t>
            </a:r>
            <a:r>
              <a:rPr lang="da-DK" dirty="0" smtClean="0"/>
              <a:t>bevirke,</a:t>
            </a:r>
          </a:p>
          <a:p>
            <a:r>
              <a:rPr lang="da-DK" dirty="0" smtClean="0"/>
              <a:t>at bestyrelsen </a:t>
            </a:r>
            <a:r>
              <a:rPr lang="da-DK" dirty="0"/>
              <a:t>som </a:t>
            </a:r>
            <a:r>
              <a:rPr lang="da-DK" dirty="0" smtClean="0"/>
              <a:t>ansvarligt selskabsorgan </a:t>
            </a:r>
            <a:r>
              <a:rPr lang="da-DK" dirty="0"/>
              <a:t>ikke vil kunne fungere med </a:t>
            </a:r>
            <a:r>
              <a:rPr lang="da-DK" dirty="0" smtClean="0"/>
              <a:t>kvalificerede personer</a:t>
            </a:r>
            <a:r>
              <a:rPr lang="da-DK" dirty="0"/>
              <a:t>, der ikke har bestyrelsesarbejde som fuldtidsbeskæftigelse.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288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Jørgen Boe, U 1984B.385</a:t>
            </a:r>
            <a:endParaRPr lang="da-DK" dirty="0"/>
          </a:p>
        </p:txBody>
      </p:sp>
      <p:sp>
        <p:nvSpPr>
          <p:cNvPr id="14" name="Pladsholder til tekst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”Regnskabsforsømmelse”</a:t>
            </a:r>
            <a:endParaRPr lang="da-DK" dirty="0"/>
          </a:p>
        </p:txBody>
      </p:sp>
      <p:sp>
        <p:nvSpPr>
          <p:cNvPr id="15" name="Pladsholder til indhold 1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da-DK" dirty="0" smtClean="0"/>
          </a:p>
          <a:p>
            <a:r>
              <a:rPr lang="da-DK" dirty="0" smtClean="0"/>
              <a:t>”</a:t>
            </a:r>
            <a:r>
              <a:rPr lang="da-DK" dirty="0"/>
              <a:t>regnskabsforsømmelse” (fejl og mangler i </a:t>
            </a:r>
            <a:r>
              <a:rPr lang="da-DK" dirty="0" smtClean="0"/>
              <a:t>årsrapport)</a:t>
            </a:r>
          </a:p>
          <a:p>
            <a:r>
              <a:rPr lang="da-DK" dirty="0" smtClean="0"/>
              <a:t>kun </a:t>
            </a:r>
            <a:r>
              <a:rPr lang="da-DK" dirty="0"/>
              <a:t>meget grove forsømmelser fører til ansvar, jf. U 1974.1005 H og U 1982.595 H.</a:t>
            </a:r>
          </a:p>
        </p:txBody>
      </p:sp>
      <p:sp>
        <p:nvSpPr>
          <p:cNvPr id="16" name="Pladsholder til tekst 1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a-DK" dirty="0" smtClean="0"/>
              <a:t>U 1982.595</a:t>
            </a:r>
            <a:endParaRPr lang="da-DK" dirty="0"/>
          </a:p>
        </p:txBody>
      </p:sp>
      <p:sp>
        <p:nvSpPr>
          <p:cNvPr id="17" name="Pladsholder til indhold 1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da-DK" dirty="0" smtClean="0"/>
          </a:p>
          <a:p>
            <a:r>
              <a:rPr lang="da-DK" dirty="0" smtClean="0"/>
              <a:t>Dommen </a:t>
            </a:r>
            <a:r>
              <a:rPr lang="da-DK" dirty="0"/>
              <a:t>viser </a:t>
            </a:r>
            <a:r>
              <a:rPr lang="da-DK" dirty="0" smtClean="0"/>
              <a:t>(…),</a:t>
            </a:r>
            <a:r>
              <a:rPr lang="da-DK" dirty="0"/>
              <a:t> </a:t>
            </a:r>
            <a:r>
              <a:rPr lang="da-DK" dirty="0" smtClean="0"/>
              <a:t>at </a:t>
            </a:r>
            <a:r>
              <a:rPr lang="da-DK" dirty="0"/>
              <a:t>Højesteret ikke anså bestyrelsen for at være pligtig til selv at </a:t>
            </a:r>
            <a:r>
              <a:rPr lang="da-DK" dirty="0" smtClean="0"/>
              <a:t>opdage regnskabets </a:t>
            </a:r>
            <a:r>
              <a:rPr lang="da-DK" dirty="0"/>
              <a:t>urigtighed</a:t>
            </a:r>
            <a:r>
              <a:rPr lang="da-DK" dirty="0" smtClean="0"/>
              <a:t>.</a:t>
            </a:r>
          </a:p>
          <a:p>
            <a:r>
              <a:rPr lang="da-DK" dirty="0" smtClean="0"/>
              <a:t>(Uberettiget indtægtsføring af a conto avance)</a:t>
            </a:r>
          </a:p>
          <a:p>
            <a:endParaRPr lang="da-DK" dirty="0"/>
          </a:p>
          <a:p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947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Fode </a:t>
            </a:r>
            <a:r>
              <a:rPr lang="da-DK" dirty="0"/>
              <a:t>og </a:t>
            </a:r>
            <a:r>
              <a:rPr lang="da-DK" dirty="0" smtClean="0"/>
              <a:t>Reinholdt </a:t>
            </a:r>
            <a:r>
              <a:rPr lang="da-DK" dirty="0"/>
              <a:t>Sørensen</a:t>
            </a:r>
          </a:p>
        </p:txBody>
      </p:sp>
      <p:sp>
        <p:nvSpPr>
          <p:cNvPr id="14" name="Pladsholder til tekst 1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a-DK" dirty="0" smtClean="0"/>
              <a:t>”Selskaber</a:t>
            </a:r>
            <a:r>
              <a:rPr lang="da-DK" dirty="0"/>
              <a:t>, aktuelle emner</a:t>
            </a:r>
            <a:r>
              <a:rPr lang="da-DK" dirty="0" smtClean="0"/>
              <a:t>”</a:t>
            </a:r>
          </a:p>
          <a:p>
            <a:r>
              <a:rPr lang="da-DK" dirty="0" smtClean="0"/>
              <a:t>(</a:t>
            </a:r>
            <a:r>
              <a:rPr lang="da-DK" dirty="0"/>
              <a:t>ved Mette Neville og Karsten Engsig Sørensen</a:t>
            </a:r>
            <a:r>
              <a:rPr lang="da-DK" dirty="0" smtClean="0"/>
              <a:t>)</a:t>
            </a:r>
            <a:endParaRPr lang="da-DK" dirty="0"/>
          </a:p>
        </p:txBody>
      </p:sp>
      <p:sp>
        <p:nvSpPr>
          <p:cNvPr id="15" name="Pladsholder til indhold 1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sz="2800" dirty="0" smtClean="0"/>
              <a:t>”</a:t>
            </a:r>
            <a:r>
              <a:rPr lang="da-DK" sz="2800" dirty="0"/>
              <a:t>Retsopgøret i den finansielle </a:t>
            </a:r>
            <a:r>
              <a:rPr lang="da-DK" sz="2800" dirty="0" smtClean="0"/>
              <a:t>sektor</a:t>
            </a:r>
          </a:p>
          <a:p>
            <a:pPr marL="0" indent="0">
              <a:buNone/>
            </a:pPr>
            <a:r>
              <a:rPr lang="da-DK" sz="2800" dirty="0" smtClean="0"/>
              <a:t>– </a:t>
            </a:r>
            <a:r>
              <a:rPr lang="da-DK" sz="2800" dirty="0"/>
              <a:t>afsmitning på det almindelige bestyrelsesansvar</a:t>
            </a:r>
            <a:r>
              <a:rPr lang="da-DK" sz="2800" dirty="0" smtClean="0"/>
              <a:t>?”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da-DK" dirty="0"/>
              <a:t>Vores formodning, at retsopgøret vil få en afsmittende virkning på det almindelige bestyrelsesansvar</a:t>
            </a:r>
            <a:r>
              <a:rPr lang="da-DK" dirty="0" smtClean="0"/>
              <a:t>.</a:t>
            </a:r>
            <a:endParaRPr lang="da-DK" dirty="0"/>
          </a:p>
          <a:p>
            <a:r>
              <a:rPr lang="da-DK" dirty="0"/>
              <a:t>Ikke som en skærpelse af den almindelige </a:t>
            </a:r>
            <a:r>
              <a:rPr lang="da-DK" dirty="0" smtClean="0"/>
              <a:t>ansvarsnorm</a:t>
            </a:r>
          </a:p>
          <a:p>
            <a:r>
              <a:rPr lang="da-DK" dirty="0" smtClean="0"/>
              <a:t>men </a:t>
            </a:r>
            <a:r>
              <a:rPr lang="da-DK" dirty="0"/>
              <a:t>åbne op </a:t>
            </a:r>
            <a:r>
              <a:rPr lang="da-DK" dirty="0" smtClean="0"/>
              <a:t>(sic) for</a:t>
            </a:r>
            <a:r>
              <a:rPr lang="da-DK" dirty="0"/>
              <a:t>, at bestyrelseshverv i særlige tilfælde også vil kunne betragtes som en profession</a:t>
            </a:r>
          </a:p>
          <a:p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28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Fode og Reinholdt Sørensen</a:t>
            </a:r>
          </a:p>
        </p:txBody>
      </p:sp>
      <p:sp>
        <p:nvSpPr>
          <p:cNvPr id="15" name="Pladsholder til indhold 14"/>
          <p:cNvSpPr>
            <a:spLocks noGrp="1"/>
          </p:cNvSpPr>
          <p:nvPr>
            <p:ph sz="half" idx="1"/>
          </p:nvPr>
        </p:nvSpPr>
        <p:spPr/>
        <p:txBody>
          <a:bodyPr numCol="1">
            <a:normAutofit fontScale="92500" lnSpcReduction="10000"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Basale pligter og opgaver for en bestyrelse i medfør af </a:t>
            </a:r>
            <a:endParaRPr lang="da-DK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a-DK" dirty="0" smtClean="0"/>
              <a:t> selskabslovens </a:t>
            </a:r>
            <a:r>
              <a:rPr lang="da-DK" dirty="0"/>
              <a:t>§ </a:t>
            </a:r>
            <a:r>
              <a:rPr lang="da-DK" dirty="0" smtClean="0"/>
              <a:t>115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a-DK" dirty="0" smtClean="0"/>
              <a:t> FIL </a:t>
            </a:r>
            <a:r>
              <a:rPr lang="da-DK" dirty="0"/>
              <a:t>§§ 70 og 71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Ansvarsnormen </a:t>
            </a:r>
            <a:r>
              <a:rPr lang="da-DK" dirty="0"/>
              <a:t>fastlægges under hensyntagen til de særlige forpligtelser, der påhviler en bankledelse og de særlige krav, der stilles til et medlem af ledelsen i en bank.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2" name="Pladsholder til indhold 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da-DK" dirty="0" smtClean="0"/>
          </a:p>
          <a:p>
            <a:pPr marL="0" indent="0">
              <a:buNone/>
            </a:pPr>
            <a:r>
              <a:rPr lang="da-DK" dirty="0"/>
              <a:t>FIL § 64, stk. 1, ”Fyldestgørende erfaring” til at udøve sit hverv (”</a:t>
            </a:r>
            <a:r>
              <a:rPr lang="da-DK" dirty="0" err="1"/>
              <a:t>fit</a:t>
            </a:r>
            <a:r>
              <a:rPr lang="da-DK" dirty="0"/>
              <a:t> and proper”)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Ændringer </a:t>
            </a:r>
            <a:r>
              <a:rPr lang="da-DK" dirty="0"/>
              <a:t>til FIL §§ 70 og 71 i 2011 – specificere enkelte ansvarsområder, stille større krav til bestyrelsens dokumentation for, at den har løftet de enkelte ansvarsområder.</a:t>
            </a:r>
          </a:p>
          <a:p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970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Fode og Reinholdt Sørensen</a:t>
            </a:r>
          </a:p>
        </p:txBody>
      </p:sp>
      <p:sp>
        <p:nvSpPr>
          <p:cNvPr id="15" name="Pladsholder til indhold 14"/>
          <p:cNvSpPr>
            <a:spLocks noGrp="1"/>
          </p:cNvSpPr>
          <p:nvPr>
            <p:ph sz="half" idx="1"/>
          </p:nvPr>
        </p:nvSpPr>
        <p:spPr/>
        <p:txBody>
          <a:bodyPr numCol="1">
            <a:normAutofit fontScale="92500" lnSpcReduction="20000"/>
          </a:bodyPr>
          <a:lstStyle/>
          <a:p>
            <a:pPr marL="0" indent="0">
              <a:buNone/>
            </a:pPr>
            <a:endParaRPr lang="da-DK" dirty="0"/>
          </a:p>
          <a:p>
            <a:r>
              <a:rPr lang="da-DK" dirty="0"/>
              <a:t>Kreditpolitikken binder bestyrelsen, risikoforøgelse ved tilsidesættelse af kreditpolitikken kan være ansvarspådragende.</a:t>
            </a:r>
          </a:p>
          <a:p>
            <a:r>
              <a:rPr lang="da-DK" dirty="0"/>
              <a:t> </a:t>
            </a:r>
          </a:p>
          <a:p>
            <a:r>
              <a:rPr lang="da-DK" dirty="0"/>
              <a:t>Manglende tilsyn med overholdelse af den for en bank fastlagte kreditpolitik er ansvarspådragende.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2" name="Pladsholder til indhold 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da-DK" dirty="0" smtClean="0"/>
          </a:p>
          <a:p>
            <a:r>
              <a:rPr lang="da-DK" dirty="0"/>
              <a:t>Sammenligning med ”Business </a:t>
            </a:r>
            <a:r>
              <a:rPr lang="da-DK" dirty="0" err="1"/>
              <a:t>Judgement</a:t>
            </a:r>
            <a:r>
              <a:rPr lang="da-DK" dirty="0"/>
              <a:t> </a:t>
            </a:r>
            <a:r>
              <a:rPr lang="da-DK" dirty="0" err="1"/>
              <a:t>Rule</a:t>
            </a:r>
            <a:r>
              <a:rPr lang="da-DK" dirty="0"/>
              <a:t>” i diverse US-jurisdiktioner</a:t>
            </a:r>
          </a:p>
          <a:p>
            <a:endParaRPr lang="da-DK" dirty="0"/>
          </a:p>
          <a:p>
            <a:r>
              <a:rPr lang="da-DK" dirty="0"/>
              <a:t>”Der er ikke i dansk ret en formodningsregel for, at skønsmæssige beslutninger er i selskabets interesse. </a:t>
            </a:r>
          </a:p>
          <a:p>
            <a:endParaRPr lang="da-DK" dirty="0" smtClean="0"/>
          </a:p>
          <a:p>
            <a:r>
              <a:rPr lang="da-DK" dirty="0" smtClean="0"/>
              <a:t>Dokumentation </a:t>
            </a:r>
            <a:r>
              <a:rPr lang="da-DK" dirty="0"/>
              <a:t>for grov uagtsomhed ved skønsmæssige beslutninger er ikke dansk ret.”</a:t>
            </a:r>
          </a:p>
          <a:p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8356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Capinordic</a:t>
            </a:r>
            <a:r>
              <a:rPr lang="da-DK" dirty="0" smtClean="0"/>
              <a:t>-dommen – p. 1261</a:t>
            </a:r>
            <a:endParaRPr lang="da-DK" dirty="0"/>
          </a:p>
        </p:txBody>
      </p:sp>
      <p:sp>
        <p:nvSpPr>
          <p:cNvPr id="15" name="Pladsholder til indhold 14"/>
          <p:cNvSpPr>
            <a:spLocks noGrp="1"/>
          </p:cNvSpPr>
          <p:nvPr>
            <p:ph sz="half" idx="1"/>
          </p:nvPr>
        </p:nvSpPr>
        <p:spPr/>
        <p:txBody>
          <a:bodyPr numCol="1">
            <a:normAutofit lnSpcReduction="10000"/>
          </a:bodyPr>
          <a:lstStyle/>
          <a:p>
            <a:pPr marL="0" indent="0">
              <a:buNone/>
            </a:pPr>
            <a:r>
              <a:rPr lang="da-DK" dirty="0"/>
              <a:t>O</a:t>
            </a:r>
            <a:r>
              <a:rPr lang="da-DK" dirty="0" smtClean="0"/>
              <a:t>m </a:t>
            </a:r>
            <a:r>
              <a:rPr lang="da-DK" dirty="0"/>
              <a:t>bevilling af et låneengagement er forsvarlig, beror på en konkret vurdering i det enkelte tilfælde.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 smtClean="0"/>
              <a:t>Der </a:t>
            </a:r>
            <a:r>
              <a:rPr lang="da-DK" dirty="0"/>
              <a:t>bør udvises forsigtighed med at tilsidesætte det forretningsmæssige skøn, der er udøvet af bestyrelse og direktion ved bevillingen af et lån.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2" name="Pladsholder til indhold 1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dirty="0"/>
              <a:t>Overtrædelser af bankens kreditpolitik eller FIL og regler fastsat i medfør heraf, indebærer ikke i sig selv, at der er erstatningsansvar.</a:t>
            </a:r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Det er ikke i sig selv ansvarspådragende, at beslutningsprocessen er tilsidesat – afgørende er, om det var forsvarligt at bevilge et lån.</a:t>
            </a:r>
          </a:p>
          <a:p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4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">
  <a:themeElements>
    <a:clrScheme name="Metropol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Words>1296</Words>
  <Application>Microsoft Office PowerPoint</Application>
  <PresentationFormat>Brugerdefineret</PresentationFormat>
  <Paragraphs>189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19</vt:i4>
      </vt:variant>
    </vt:vector>
  </HeadingPairs>
  <TitlesOfParts>
    <vt:vector size="20" baseType="lpstr">
      <vt:lpstr>Metropol</vt:lpstr>
      <vt:lpstr>Bestyrelsesansvar</vt:lpstr>
      <vt:lpstr>Den ”ny” selskabslov</vt:lpstr>
      <vt:lpstr>Betænkning af 18. maj 1982</vt:lpstr>
      <vt:lpstr>Jørgen Boe, U 1984B.385</vt:lpstr>
      <vt:lpstr>Jørgen Boe, U 1984B.385</vt:lpstr>
      <vt:lpstr>Fode og Reinholdt Sørensen</vt:lpstr>
      <vt:lpstr>Fode og Reinholdt Sørensen</vt:lpstr>
      <vt:lpstr>Fode og Reinholdt Sørensen</vt:lpstr>
      <vt:lpstr>Capinordic-dommen – p. 1261</vt:lpstr>
      <vt:lpstr>Capinordic-dommen – p. 1261</vt:lpstr>
      <vt:lpstr>Capinordic-dommen – Werlauff i RevRegn</vt:lpstr>
      <vt:lpstr>Ansvar for banklån - U 1962.814 H</vt:lpstr>
      <vt:lpstr>Ansvar for banklån - U 1925.49 H</vt:lpstr>
      <vt:lpstr>Ansvar for banklån</vt:lpstr>
      <vt:lpstr>Kølendorf - HR af 11-02-2016 </vt:lpstr>
      <vt:lpstr>Bergia – FED 1998.1977Ø</vt:lpstr>
      <vt:lpstr>Midtfactoring</vt:lpstr>
      <vt:lpstr>”Mindship-princippet”</vt:lpstr>
      <vt:lpstr>Kreditorernes tab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Bestyrelsesansvar</dc:title>
  <dc:creator/>
</cp:coreProperties>
</file>