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72" r:id="rId7"/>
    <p:sldId id="271" r:id="rId8"/>
    <p:sldId id="261" r:id="rId9"/>
    <p:sldId id="273" r:id="rId10"/>
    <p:sldId id="262" r:id="rId11"/>
    <p:sldId id="274" r:id="rId12"/>
    <p:sldId id="275" r:id="rId13"/>
    <p:sldId id="263" r:id="rId14"/>
    <p:sldId id="276" r:id="rId15"/>
    <p:sldId id="264" r:id="rId16"/>
    <p:sldId id="277" r:id="rId17"/>
    <p:sldId id="279" r:id="rId18"/>
    <p:sldId id="281" r:id="rId19"/>
    <p:sldId id="282" r:id="rId20"/>
    <p:sldId id="265" r:id="rId21"/>
    <p:sldId id="278" r:id="rId22"/>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1B577-0D1C-4B47-B033-74181BCA62C5}" type="datetimeFigureOut">
              <a:rPr lang="da-DK" smtClean="0"/>
              <a:pPr/>
              <a:t>03-03-2013</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089440-5E7C-43EB-B563-38E75ECC0322}" type="slidenum">
              <a:rPr lang="da-DK" smtClean="0"/>
              <a:pPr/>
              <a:t>‹nr.›</a:t>
            </a:fld>
            <a:endParaRPr lang="da-DK"/>
          </a:p>
        </p:txBody>
      </p:sp>
    </p:spTree>
    <p:extLst>
      <p:ext uri="{BB962C8B-B14F-4D97-AF65-F5344CB8AC3E}">
        <p14:creationId xmlns:p14="http://schemas.microsoft.com/office/powerpoint/2010/main" val="1061756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B32E72C5-A9C8-490F-A96E-1A9008F08454}" type="datetime1">
              <a:rPr lang="da-DK" smtClean="0"/>
              <a:pPr/>
              <a:t>03-03-2013</a:t>
            </a:fld>
            <a:endParaRPr lang="da-DK"/>
          </a:p>
        </p:txBody>
      </p:sp>
      <p:sp>
        <p:nvSpPr>
          <p:cNvPr id="5" name="Pladsholder til sidefod 4"/>
          <p:cNvSpPr>
            <a:spLocks noGrp="1"/>
          </p:cNvSpPr>
          <p:nvPr>
            <p:ph type="ftr" sz="quarter" idx="11"/>
          </p:nvPr>
        </p:nvSpPr>
        <p:spPr/>
        <p:txBody>
          <a:bodyPr/>
          <a:lstStyle/>
          <a:p>
            <a:r>
              <a:rPr lang="de-DE" smtClean="0"/>
              <a:t>(c) Professor, dr. jur. Erik Werlauff</a:t>
            </a:r>
            <a:endParaRPr lang="da-DK"/>
          </a:p>
        </p:txBody>
      </p:sp>
      <p:sp>
        <p:nvSpPr>
          <p:cNvPr id="6" name="Pladsholder til diasnummer 5"/>
          <p:cNvSpPr>
            <a:spLocks noGrp="1"/>
          </p:cNvSpPr>
          <p:nvPr>
            <p:ph type="sldNum" sz="quarter" idx="12"/>
          </p:nvPr>
        </p:nvSpPr>
        <p:spPr/>
        <p:txBody>
          <a:bodyPr/>
          <a:lstStyle/>
          <a:p>
            <a:fld id="{9E654ACA-8D1F-4910-8B9C-D2CFE3AFEB77}"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A5C8379-A520-4800-877B-F2BD266FEE3F}" type="datetime1">
              <a:rPr lang="da-DK" smtClean="0"/>
              <a:pPr/>
              <a:t>03-03-2013</a:t>
            </a:fld>
            <a:endParaRPr lang="da-DK"/>
          </a:p>
        </p:txBody>
      </p:sp>
      <p:sp>
        <p:nvSpPr>
          <p:cNvPr id="5" name="Pladsholder til sidefod 4"/>
          <p:cNvSpPr>
            <a:spLocks noGrp="1"/>
          </p:cNvSpPr>
          <p:nvPr>
            <p:ph type="ftr" sz="quarter" idx="11"/>
          </p:nvPr>
        </p:nvSpPr>
        <p:spPr/>
        <p:txBody>
          <a:bodyPr/>
          <a:lstStyle/>
          <a:p>
            <a:r>
              <a:rPr lang="de-DE" smtClean="0"/>
              <a:t>(c) Professor, dr. jur. Erik Werlauff</a:t>
            </a:r>
            <a:endParaRPr lang="da-DK"/>
          </a:p>
        </p:txBody>
      </p:sp>
      <p:sp>
        <p:nvSpPr>
          <p:cNvPr id="6" name="Pladsholder til diasnummer 5"/>
          <p:cNvSpPr>
            <a:spLocks noGrp="1"/>
          </p:cNvSpPr>
          <p:nvPr>
            <p:ph type="sldNum" sz="quarter" idx="12"/>
          </p:nvPr>
        </p:nvSpPr>
        <p:spPr/>
        <p:txBody>
          <a:bodyPr/>
          <a:lstStyle/>
          <a:p>
            <a:fld id="{9E654ACA-8D1F-4910-8B9C-D2CFE3AFEB77}"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7FD4A49-49E5-4454-833C-6FC0B86BFBDF}" type="datetime1">
              <a:rPr lang="da-DK" smtClean="0"/>
              <a:pPr/>
              <a:t>03-03-2013</a:t>
            </a:fld>
            <a:endParaRPr lang="da-DK"/>
          </a:p>
        </p:txBody>
      </p:sp>
      <p:sp>
        <p:nvSpPr>
          <p:cNvPr id="5" name="Pladsholder til sidefod 4"/>
          <p:cNvSpPr>
            <a:spLocks noGrp="1"/>
          </p:cNvSpPr>
          <p:nvPr>
            <p:ph type="ftr" sz="quarter" idx="11"/>
          </p:nvPr>
        </p:nvSpPr>
        <p:spPr/>
        <p:txBody>
          <a:bodyPr/>
          <a:lstStyle/>
          <a:p>
            <a:r>
              <a:rPr lang="de-DE" smtClean="0"/>
              <a:t>(c) Professor, dr. jur. Erik Werlauff</a:t>
            </a:r>
            <a:endParaRPr lang="da-DK"/>
          </a:p>
        </p:txBody>
      </p:sp>
      <p:sp>
        <p:nvSpPr>
          <p:cNvPr id="6" name="Pladsholder til diasnummer 5"/>
          <p:cNvSpPr>
            <a:spLocks noGrp="1"/>
          </p:cNvSpPr>
          <p:nvPr>
            <p:ph type="sldNum" sz="quarter" idx="12"/>
          </p:nvPr>
        </p:nvSpPr>
        <p:spPr/>
        <p:txBody>
          <a:bodyPr/>
          <a:lstStyle/>
          <a:p>
            <a:fld id="{9E654ACA-8D1F-4910-8B9C-D2CFE3AFEB77}"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5066EFD-A65E-483E-B64D-3A934EE9B5DA}" type="datetime1">
              <a:rPr lang="da-DK" smtClean="0"/>
              <a:pPr/>
              <a:t>03-03-2013</a:t>
            </a:fld>
            <a:endParaRPr lang="da-DK"/>
          </a:p>
        </p:txBody>
      </p:sp>
      <p:sp>
        <p:nvSpPr>
          <p:cNvPr id="5" name="Pladsholder til sidefod 4"/>
          <p:cNvSpPr>
            <a:spLocks noGrp="1"/>
          </p:cNvSpPr>
          <p:nvPr>
            <p:ph type="ftr" sz="quarter" idx="11"/>
          </p:nvPr>
        </p:nvSpPr>
        <p:spPr/>
        <p:txBody>
          <a:bodyPr/>
          <a:lstStyle/>
          <a:p>
            <a:r>
              <a:rPr lang="de-DE" smtClean="0"/>
              <a:t>(c) Professor, dr. jur. Erik Werlauff</a:t>
            </a:r>
            <a:endParaRPr lang="da-DK"/>
          </a:p>
        </p:txBody>
      </p:sp>
      <p:sp>
        <p:nvSpPr>
          <p:cNvPr id="6" name="Pladsholder til diasnummer 5"/>
          <p:cNvSpPr>
            <a:spLocks noGrp="1"/>
          </p:cNvSpPr>
          <p:nvPr>
            <p:ph type="sldNum" sz="quarter" idx="12"/>
          </p:nvPr>
        </p:nvSpPr>
        <p:spPr/>
        <p:txBody>
          <a:bodyPr/>
          <a:lstStyle/>
          <a:p>
            <a:fld id="{9E654ACA-8D1F-4910-8B9C-D2CFE3AFEB77}"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AD66DBEC-4DFC-4B30-99DB-E9431B444F00}" type="datetime1">
              <a:rPr lang="da-DK" smtClean="0"/>
              <a:pPr/>
              <a:t>03-03-2013</a:t>
            </a:fld>
            <a:endParaRPr lang="da-DK"/>
          </a:p>
        </p:txBody>
      </p:sp>
      <p:sp>
        <p:nvSpPr>
          <p:cNvPr id="5" name="Pladsholder til sidefod 4"/>
          <p:cNvSpPr>
            <a:spLocks noGrp="1"/>
          </p:cNvSpPr>
          <p:nvPr>
            <p:ph type="ftr" sz="quarter" idx="11"/>
          </p:nvPr>
        </p:nvSpPr>
        <p:spPr/>
        <p:txBody>
          <a:bodyPr/>
          <a:lstStyle/>
          <a:p>
            <a:r>
              <a:rPr lang="de-DE" smtClean="0"/>
              <a:t>(c) Professor, dr. jur. Erik Werlauff</a:t>
            </a:r>
            <a:endParaRPr lang="da-DK"/>
          </a:p>
        </p:txBody>
      </p:sp>
      <p:sp>
        <p:nvSpPr>
          <p:cNvPr id="6" name="Pladsholder til diasnummer 5"/>
          <p:cNvSpPr>
            <a:spLocks noGrp="1"/>
          </p:cNvSpPr>
          <p:nvPr>
            <p:ph type="sldNum" sz="quarter" idx="12"/>
          </p:nvPr>
        </p:nvSpPr>
        <p:spPr/>
        <p:txBody>
          <a:bodyPr/>
          <a:lstStyle/>
          <a:p>
            <a:fld id="{9E654ACA-8D1F-4910-8B9C-D2CFE3AFEB77}"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138EA636-6753-44B8-9090-45AB75A05B88}" type="datetime1">
              <a:rPr lang="da-DK" smtClean="0"/>
              <a:pPr/>
              <a:t>03-03-2013</a:t>
            </a:fld>
            <a:endParaRPr lang="da-DK"/>
          </a:p>
        </p:txBody>
      </p:sp>
      <p:sp>
        <p:nvSpPr>
          <p:cNvPr id="6" name="Pladsholder til sidefod 5"/>
          <p:cNvSpPr>
            <a:spLocks noGrp="1"/>
          </p:cNvSpPr>
          <p:nvPr>
            <p:ph type="ftr" sz="quarter" idx="11"/>
          </p:nvPr>
        </p:nvSpPr>
        <p:spPr/>
        <p:txBody>
          <a:bodyPr/>
          <a:lstStyle/>
          <a:p>
            <a:r>
              <a:rPr lang="de-DE" smtClean="0"/>
              <a:t>(c) Professor, dr. jur. Erik Werlauff</a:t>
            </a:r>
            <a:endParaRPr lang="da-DK"/>
          </a:p>
        </p:txBody>
      </p:sp>
      <p:sp>
        <p:nvSpPr>
          <p:cNvPr id="7" name="Pladsholder til diasnummer 6"/>
          <p:cNvSpPr>
            <a:spLocks noGrp="1"/>
          </p:cNvSpPr>
          <p:nvPr>
            <p:ph type="sldNum" sz="quarter" idx="12"/>
          </p:nvPr>
        </p:nvSpPr>
        <p:spPr/>
        <p:txBody>
          <a:bodyPr/>
          <a:lstStyle/>
          <a:p>
            <a:fld id="{9E654ACA-8D1F-4910-8B9C-D2CFE3AFEB77}"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D3BE958F-5E20-43C6-8946-D63D6247B1BA}" type="datetime1">
              <a:rPr lang="da-DK" smtClean="0"/>
              <a:pPr/>
              <a:t>03-03-2013</a:t>
            </a:fld>
            <a:endParaRPr lang="da-DK"/>
          </a:p>
        </p:txBody>
      </p:sp>
      <p:sp>
        <p:nvSpPr>
          <p:cNvPr id="8" name="Pladsholder til sidefod 7"/>
          <p:cNvSpPr>
            <a:spLocks noGrp="1"/>
          </p:cNvSpPr>
          <p:nvPr>
            <p:ph type="ftr" sz="quarter" idx="11"/>
          </p:nvPr>
        </p:nvSpPr>
        <p:spPr/>
        <p:txBody>
          <a:bodyPr/>
          <a:lstStyle/>
          <a:p>
            <a:r>
              <a:rPr lang="de-DE" smtClean="0"/>
              <a:t>(c) Professor, dr. jur. Erik Werlauff</a:t>
            </a:r>
            <a:endParaRPr lang="da-DK"/>
          </a:p>
        </p:txBody>
      </p:sp>
      <p:sp>
        <p:nvSpPr>
          <p:cNvPr id="9" name="Pladsholder til diasnummer 8"/>
          <p:cNvSpPr>
            <a:spLocks noGrp="1"/>
          </p:cNvSpPr>
          <p:nvPr>
            <p:ph type="sldNum" sz="quarter" idx="12"/>
          </p:nvPr>
        </p:nvSpPr>
        <p:spPr/>
        <p:txBody>
          <a:bodyPr/>
          <a:lstStyle/>
          <a:p>
            <a:fld id="{9E654ACA-8D1F-4910-8B9C-D2CFE3AFEB77}"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5602E5FD-77D3-4809-9B13-8251576B923C}" type="datetime1">
              <a:rPr lang="da-DK" smtClean="0"/>
              <a:pPr/>
              <a:t>03-03-2013</a:t>
            </a:fld>
            <a:endParaRPr lang="da-DK"/>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C9BE0C6-3F77-4406-8E05-33B245CDF568}" type="datetime1">
              <a:rPr lang="da-DK" smtClean="0"/>
              <a:pPr/>
              <a:t>03-03-2013</a:t>
            </a:fld>
            <a:endParaRPr lang="da-DK"/>
          </a:p>
        </p:txBody>
      </p:sp>
      <p:sp>
        <p:nvSpPr>
          <p:cNvPr id="3" name="Pladsholder til sidefod 2"/>
          <p:cNvSpPr>
            <a:spLocks noGrp="1"/>
          </p:cNvSpPr>
          <p:nvPr>
            <p:ph type="ftr" sz="quarter" idx="11"/>
          </p:nvPr>
        </p:nvSpPr>
        <p:spPr/>
        <p:txBody>
          <a:bodyPr/>
          <a:lstStyle/>
          <a:p>
            <a:r>
              <a:rPr lang="de-DE" smtClean="0"/>
              <a:t>(c) Professor, dr. jur. Erik Werlauff</a:t>
            </a:r>
            <a:endParaRPr lang="da-DK"/>
          </a:p>
        </p:txBody>
      </p:sp>
      <p:sp>
        <p:nvSpPr>
          <p:cNvPr id="4" name="Pladsholder til diasnummer 3"/>
          <p:cNvSpPr>
            <a:spLocks noGrp="1"/>
          </p:cNvSpPr>
          <p:nvPr>
            <p:ph type="sldNum" sz="quarter" idx="12"/>
          </p:nvPr>
        </p:nvSpPr>
        <p:spPr/>
        <p:txBody>
          <a:bodyPr/>
          <a:lstStyle/>
          <a:p>
            <a:fld id="{9E654ACA-8D1F-4910-8B9C-D2CFE3AFEB77}"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FEA8DEEB-0A92-412E-AA6F-3C2532D393F8}" type="datetime1">
              <a:rPr lang="da-DK" smtClean="0"/>
              <a:pPr/>
              <a:t>03-03-2013</a:t>
            </a:fld>
            <a:endParaRPr lang="da-DK"/>
          </a:p>
        </p:txBody>
      </p:sp>
      <p:sp>
        <p:nvSpPr>
          <p:cNvPr id="6" name="Pladsholder til sidefod 5"/>
          <p:cNvSpPr>
            <a:spLocks noGrp="1"/>
          </p:cNvSpPr>
          <p:nvPr>
            <p:ph type="ftr" sz="quarter" idx="11"/>
          </p:nvPr>
        </p:nvSpPr>
        <p:spPr/>
        <p:txBody>
          <a:bodyPr/>
          <a:lstStyle/>
          <a:p>
            <a:r>
              <a:rPr lang="de-DE" smtClean="0"/>
              <a:t>(c) Professor, dr. jur. Erik Werlauff</a:t>
            </a:r>
            <a:endParaRPr lang="da-DK"/>
          </a:p>
        </p:txBody>
      </p:sp>
      <p:sp>
        <p:nvSpPr>
          <p:cNvPr id="7" name="Pladsholder til diasnummer 6"/>
          <p:cNvSpPr>
            <a:spLocks noGrp="1"/>
          </p:cNvSpPr>
          <p:nvPr>
            <p:ph type="sldNum" sz="quarter" idx="12"/>
          </p:nvPr>
        </p:nvSpPr>
        <p:spPr/>
        <p:txBody>
          <a:bodyPr/>
          <a:lstStyle/>
          <a:p>
            <a:fld id="{9E654ACA-8D1F-4910-8B9C-D2CFE3AFEB77}"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44753676-1878-400C-9DF2-14926BBB367E}" type="datetime1">
              <a:rPr lang="da-DK" smtClean="0"/>
              <a:pPr/>
              <a:t>03-03-2013</a:t>
            </a:fld>
            <a:endParaRPr lang="da-DK"/>
          </a:p>
        </p:txBody>
      </p:sp>
      <p:sp>
        <p:nvSpPr>
          <p:cNvPr id="6" name="Pladsholder til sidefod 5"/>
          <p:cNvSpPr>
            <a:spLocks noGrp="1"/>
          </p:cNvSpPr>
          <p:nvPr>
            <p:ph type="ftr" sz="quarter" idx="11"/>
          </p:nvPr>
        </p:nvSpPr>
        <p:spPr/>
        <p:txBody>
          <a:bodyPr/>
          <a:lstStyle/>
          <a:p>
            <a:r>
              <a:rPr lang="de-DE" smtClean="0"/>
              <a:t>(c) Professor, dr. jur. Erik Werlauff</a:t>
            </a:r>
            <a:endParaRPr lang="da-DK"/>
          </a:p>
        </p:txBody>
      </p:sp>
      <p:sp>
        <p:nvSpPr>
          <p:cNvPr id="7" name="Pladsholder til diasnummer 6"/>
          <p:cNvSpPr>
            <a:spLocks noGrp="1"/>
          </p:cNvSpPr>
          <p:nvPr>
            <p:ph type="sldNum" sz="quarter" idx="12"/>
          </p:nvPr>
        </p:nvSpPr>
        <p:spPr/>
        <p:txBody>
          <a:bodyPr/>
          <a:lstStyle/>
          <a:p>
            <a:fld id="{9E654ACA-8D1F-4910-8B9C-D2CFE3AFEB77}"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15CE8-C187-4A57-A160-BD5B1C80922D}" type="datetime1">
              <a:rPr lang="da-DK" smtClean="0"/>
              <a:pPr/>
              <a:t>03-03-2013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(c) Professor, dr. jur. Erik Werlauff</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54ACA-8D1F-4910-8B9C-D2CFE3AFEB77}"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solidFill>
            <a:schemeClr val="accent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da-DK" dirty="0" smtClean="0">
                <a:solidFill>
                  <a:srgbClr val="FFFF00"/>
                </a:solidFill>
              </a:rPr>
              <a:t>Hæftelsesgennembrud.</a:t>
            </a:r>
            <a:endParaRPr lang="da-DK" dirty="0">
              <a:solidFill>
                <a:srgbClr val="FFFF00"/>
              </a:solidFill>
            </a:endParaRPr>
          </a:p>
        </p:txBody>
      </p:sp>
      <p:sp>
        <p:nvSpPr>
          <p:cNvPr id="3" name="Undertitel 2"/>
          <p:cNvSpPr>
            <a:spLocks noGrp="1"/>
          </p:cNvSpPr>
          <p:nvPr>
            <p:ph type="subTitle" idx="1"/>
          </p:nvPr>
        </p:nvSpPr>
        <p:spPr/>
        <p:txBody>
          <a:bodyPr>
            <a:normAutofit lnSpcReduction="10000"/>
          </a:bodyPr>
          <a:lstStyle/>
          <a:p>
            <a:r>
              <a:rPr lang="da-DK" sz="2400" b="1" dirty="0" smtClean="0">
                <a:solidFill>
                  <a:schemeClr val="tx1"/>
                </a:solidFill>
              </a:rPr>
              <a:t>Professor, dr. jur. </a:t>
            </a:r>
          </a:p>
          <a:p>
            <a:r>
              <a:rPr lang="da-DK" sz="2800" b="1" dirty="0" smtClean="0">
                <a:solidFill>
                  <a:srgbClr val="800000"/>
                </a:solidFill>
              </a:rPr>
              <a:t>ERIK WERLAUFF</a:t>
            </a:r>
            <a:r>
              <a:rPr lang="da-DK" sz="2400" b="1" dirty="0" smtClean="0">
                <a:solidFill>
                  <a:srgbClr val="800000"/>
                </a:solidFill>
              </a:rPr>
              <a:t> </a:t>
            </a:r>
          </a:p>
          <a:p>
            <a:r>
              <a:rPr lang="da-DK" sz="2400" b="1" dirty="0" smtClean="0">
                <a:solidFill>
                  <a:schemeClr val="tx1"/>
                </a:solidFill>
              </a:rPr>
              <a:t>Dansk Forening for Selskabsret</a:t>
            </a:r>
          </a:p>
          <a:p>
            <a:r>
              <a:rPr lang="da-DK" sz="2400" b="1" dirty="0" smtClean="0">
                <a:solidFill>
                  <a:schemeClr val="tx1"/>
                </a:solidFill>
              </a:rPr>
              <a:t>Den 4. marts 2013.</a:t>
            </a:r>
          </a:p>
        </p:txBody>
      </p:sp>
      <p:sp>
        <p:nvSpPr>
          <p:cNvPr id="4" name="Pladsholder til diasnummer 3"/>
          <p:cNvSpPr>
            <a:spLocks noGrp="1"/>
          </p:cNvSpPr>
          <p:nvPr>
            <p:ph type="sldNum" sz="quarter" idx="12"/>
          </p:nvPr>
        </p:nvSpPr>
        <p:spPr/>
        <p:txBody>
          <a:bodyPr/>
          <a:lstStyle/>
          <a:p>
            <a:fld id="{9E654ACA-8D1F-4910-8B9C-D2CFE3AFEB77}" type="slidenum">
              <a:rPr lang="da-DK" smtClean="0"/>
              <a:pPr/>
              <a:t>1</a:t>
            </a:fld>
            <a:endParaRPr lang="da-DK"/>
          </a:p>
        </p:txBody>
      </p:sp>
      <p:sp>
        <p:nvSpPr>
          <p:cNvPr id="5" name="Pladsholder til sidefod 4"/>
          <p:cNvSpPr>
            <a:spLocks noGrp="1"/>
          </p:cNvSpPr>
          <p:nvPr>
            <p:ph type="ftr" sz="quarter" idx="11"/>
          </p:nvPr>
        </p:nvSpPr>
        <p:spPr/>
        <p:txBody>
          <a:bodyPr/>
          <a:lstStyle/>
          <a:p>
            <a:r>
              <a:rPr lang="de-DE" smtClean="0"/>
              <a:t>(c) Professor, dr. jur. Erik Werlauff</a:t>
            </a:r>
            <a:endParaRPr lang="da-DK"/>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U-4: Medvirken (1).</a:t>
            </a:r>
            <a:endParaRPr lang="da-DK" dirty="0">
              <a:solidFill>
                <a:srgbClr val="FFFF00"/>
              </a:solidFill>
            </a:endParaRPr>
          </a:p>
        </p:txBody>
      </p:sp>
      <p:sp>
        <p:nvSpPr>
          <p:cNvPr id="3" name="Pladsholder til indhold 2"/>
          <p:cNvSpPr>
            <a:spLocks noGrp="1"/>
          </p:cNvSpPr>
          <p:nvPr>
            <p:ph idx="1"/>
          </p:nvPr>
        </p:nvSpPr>
        <p:spPr/>
        <p:txBody>
          <a:bodyPr>
            <a:normAutofit fontScale="92500" lnSpcReduction="20000"/>
          </a:bodyPr>
          <a:lstStyle/>
          <a:p>
            <a:pPr lvl="0"/>
            <a:r>
              <a:rPr lang="da-DK" b="1" dirty="0" smtClean="0"/>
              <a:t>Kan </a:t>
            </a:r>
            <a:r>
              <a:rPr lang="da-DK" b="1" dirty="0"/>
              <a:t>være</a:t>
            </a:r>
            <a:r>
              <a:rPr lang="da-DK" dirty="0"/>
              <a:t> ...</a:t>
            </a:r>
            <a:endParaRPr lang="da-DK" sz="2800" dirty="0"/>
          </a:p>
          <a:p>
            <a:pPr lvl="1"/>
            <a:r>
              <a:rPr lang="da-DK" dirty="0"/>
              <a:t>selskabets forpligtelse uden for kontrakt</a:t>
            </a:r>
            <a:endParaRPr lang="da-DK" sz="2400" dirty="0"/>
          </a:p>
          <a:p>
            <a:pPr lvl="1"/>
            <a:r>
              <a:rPr lang="da-DK" dirty="0"/>
              <a:t>selskabets forpligtelse i kontrakt</a:t>
            </a:r>
            <a:endParaRPr lang="da-DK" sz="2400" dirty="0"/>
          </a:p>
          <a:p>
            <a:pPr lvl="1"/>
            <a:r>
              <a:rPr lang="da-DK" dirty="0"/>
              <a:t>forholdet til medejer(e</a:t>
            </a:r>
            <a:r>
              <a:rPr lang="da-DK" dirty="0" smtClean="0"/>
              <a:t>).</a:t>
            </a:r>
            <a:endParaRPr lang="da-DK" sz="2400" dirty="0"/>
          </a:p>
          <a:p>
            <a:pPr lvl="0"/>
            <a:r>
              <a:rPr lang="da-DK" b="1" dirty="0"/>
              <a:t>Kan </a:t>
            </a:r>
            <a:r>
              <a:rPr lang="da-DK" b="1" dirty="0" smtClean="0"/>
              <a:t>endvidere </a:t>
            </a:r>
            <a:r>
              <a:rPr lang="da-DK" b="1" dirty="0" smtClean="0"/>
              <a:t>være</a:t>
            </a:r>
            <a:r>
              <a:rPr lang="da-DK" dirty="0" smtClean="0"/>
              <a:t> </a:t>
            </a:r>
            <a:r>
              <a:rPr lang="da-DK" dirty="0"/>
              <a:t>...</a:t>
            </a:r>
            <a:endParaRPr lang="da-DK" sz="2800" dirty="0"/>
          </a:p>
          <a:p>
            <a:pPr lvl="1"/>
            <a:r>
              <a:rPr lang="da-DK" dirty="0"/>
              <a:t>en handlemåde, der er culpøs i sig selv (oftest)</a:t>
            </a:r>
            <a:endParaRPr lang="da-DK" sz="2400" dirty="0"/>
          </a:p>
          <a:p>
            <a:pPr lvl="1"/>
            <a:r>
              <a:rPr lang="da-DK" dirty="0"/>
              <a:t>en handlemåde, der </a:t>
            </a:r>
            <a:r>
              <a:rPr lang="da-DK" u="sng" dirty="0"/>
              <a:t>ikke</a:t>
            </a:r>
            <a:r>
              <a:rPr lang="da-DK" dirty="0"/>
              <a:t> er culpøs, men blot gør den </a:t>
            </a:r>
            <a:r>
              <a:rPr lang="da-DK" dirty="0" err="1"/>
              <a:t>pgl</a:t>
            </a:r>
            <a:r>
              <a:rPr lang="da-DK" dirty="0"/>
              <a:t>. til </a:t>
            </a:r>
            <a:r>
              <a:rPr lang="da-DK" dirty="0" smtClean="0"/>
              <a:t>medvirkende</a:t>
            </a:r>
            <a:endParaRPr lang="da-DK" sz="2800" dirty="0"/>
          </a:p>
          <a:p>
            <a:pPr lvl="0"/>
            <a:r>
              <a:rPr lang="da-DK" b="1" dirty="0"/>
              <a:t>Medvirken vedr. selskabets ansvar </a:t>
            </a:r>
            <a:r>
              <a:rPr lang="da-DK" b="1" i="1" dirty="0"/>
              <a:t>uden for kontrakt</a:t>
            </a:r>
            <a:endParaRPr lang="da-DK" sz="2800" b="1" i="1" dirty="0"/>
          </a:p>
          <a:p>
            <a:pPr lvl="1"/>
            <a:r>
              <a:rPr lang="da-DK" dirty="0"/>
              <a:t>UfR 1999.326 Ø, </a:t>
            </a:r>
            <a:r>
              <a:rPr lang="da-DK" dirty="0" smtClean="0"/>
              <a:t>Microsoft-krænkelsen</a:t>
            </a:r>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10</a:t>
            </a:fld>
            <a:endParaRPr lang="da-DK"/>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U-4: Medvirken (2).</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2000" b="1" dirty="0" smtClean="0"/>
              <a:t>Medvirken </a:t>
            </a:r>
            <a:r>
              <a:rPr lang="da-DK" sz="2000" b="1" dirty="0"/>
              <a:t>vedr. selskabets ansvar </a:t>
            </a:r>
            <a:r>
              <a:rPr lang="da-DK" sz="2000" b="1" i="1" dirty="0"/>
              <a:t>i kontrakt</a:t>
            </a:r>
          </a:p>
          <a:p>
            <a:pPr lvl="1"/>
            <a:r>
              <a:rPr lang="da-DK" sz="2000" dirty="0"/>
              <a:t>UfR 2003.915 Ø, arkitektens tilsynssvigt</a:t>
            </a:r>
            <a:endParaRPr lang="da-DK" sz="1800" dirty="0"/>
          </a:p>
          <a:p>
            <a:pPr lvl="2"/>
            <a:r>
              <a:rPr lang="da-DK" sz="1800" dirty="0"/>
              <a:t>klar faglig fejl for alvorlige byggeskader</a:t>
            </a:r>
            <a:endParaRPr lang="da-DK" sz="1400" dirty="0"/>
          </a:p>
          <a:p>
            <a:pPr lvl="2"/>
            <a:r>
              <a:rPr lang="da-DK" sz="1800" dirty="0"/>
              <a:t>hans selskab var opløst</a:t>
            </a:r>
            <a:endParaRPr lang="da-DK" sz="1400" dirty="0"/>
          </a:p>
          <a:p>
            <a:pPr lvl="2"/>
            <a:r>
              <a:rPr lang="da-DK" sz="1800" dirty="0"/>
              <a:t>byggeskadefonden havde regres mod </a:t>
            </a:r>
            <a:r>
              <a:rPr lang="da-DK" sz="1800" dirty="0" smtClean="0"/>
              <a:t>ham</a:t>
            </a:r>
            <a:endParaRPr lang="da-DK" sz="1400" dirty="0"/>
          </a:p>
          <a:p>
            <a:pPr lvl="1"/>
            <a:r>
              <a:rPr lang="da-DK" sz="2000" dirty="0"/>
              <a:t>UfR 2009.2269 V, flyttefirmaet</a:t>
            </a:r>
            <a:endParaRPr lang="da-DK" sz="1800" dirty="0"/>
          </a:p>
          <a:p>
            <a:pPr lvl="2"/>
            <a:r>
              <a:rPr lang="da-DK" sz="1800" dirty="0"/>
              <a:t>firmaets forretningsmetoder ved tilbudsgivning og gennemførelse af opgaver var meget grove</a:t>
            </a:r>
            <a:endParaRPr lang="da-DK" sz="1400" dirty="0"/>
          </a:p>
          <a:p>
            <a:pPr lvl="2"/>
            <a:r>
              <a:rPr lang="da-DK" sz="1800" dirty="0"/>
              <a:t>hovedanpartshaver/direktør derfor personligt ansvarlig over for kunderne, sammen med </a:t>
            </a:r>
            <a:r>
              <a:rPr lang="da-DK" sz="1800" dirty="0" err="1" smtClean="0"/>
              <a:t>ApS’et</a:t>
            </a:r>
            <a:endParaRPr lang="da-DK" sz="1400" dirty="0"/>
          </a:p>
          <a:p>
            <a:pPr lvl="1"/>
            <a:r>
              <a:rPr lang="da-DK" sz="2000" dirty="0"/>
              <a:t>bemærk lighedspunkter til ’springende regres’:</a:t>
            </a:r>
            <a:endParaRPr lang="da-DK" sz="1800" dirty="0"/>
          </a:p>
          <a:p>
            <a:pPr lvl="2"/>
            <a:r>
              <a:rPr lang="da-DK" sz="1800" dirty="0"/>
              <a:t>grov handlemåde eller</a:t>
            </a:r>
            <a:endParaRPr lang="da-DK" sz="1400" dirty="0"/>
          </a:p>
          <a:p>
            <a:pPr lvl="2"/>
            <a:r>
              <a:rPr lang="da-DK" sz="1800" dirty="0"/>
              <a:t>klar faglig fejl.</a:t>
            </a:r>
            <a:endParaRPr lang="da-DK" sz="1800" dirty="0" smtClean="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11</a:t>
            </a:fld>
            <a:endParaRPr lang="da-DK"/>
          </a:p>
        </p:txBody>
      </p:sp>
    </p:spTree>
    <p:extLst>
      <p:ext uri="{BB962C8B-B14F-4D97-AF65-F5344CB8AC3E}">
        <p14:creationId xmlns:p14="http://schemas.microsoft.com/office/powerpoint/2010/main" val="3972606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U-4: Medvirken (3).</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2000" b="1" dirty="0" smtClean="0"/>
              <a:t>Også </a:t>
            </a:r>
            <a:r>
              <a:rPr lang="da-DK" sz="2000" b="1" dirty="0"/>
              <a:t>den ikke-culpøse medvirken</a:t>
            </a:r>
            <a:r>
              <a:rPr lang="da-DK" sz="2000" dirty="0"/>
              <a:t> kan medføre hæftelse – jf. fx </a:t>
            </a:r>
            <a:r>
              <a:rPr lang="da-DK" sz="2000" dirty="0" smtClean="0"/>
              <a:t>…</a:t>
            </a:r>
            <a:r>
              <a:rPr lang="da-DK" sz="2000" dirty="0"/>
              <a:t> </a:t>
            </a:r>
          </a:p>
          <a:p>
            <a:r>
              <a:rPr lang="da-DK" sz="2000" u="sng" dirty="0"/>
              <a:t>Aventis </a:t>
            </a:r>
            <a:r>
              <a:rPr lang="da-DK" sz="2000" u="sng" dirty="0" err="1"/>
              <a:t>Pasteur</a:t>
            </a:r>
            <a:r>
              <a:rPr lang="da-DK" sz="2000" dirty="0"/>
              <a:t>, dom 2/12 2009, </a:t>
            </a:r>
            <a:r>
              <a:rPr lang="da-DK" sz="2000" dirty="0" smtClean="0"/>
              <a:t>C-358/08 – temmelig ”EU-langhåret”</a:t>
            </a:r>
            <a:endParaRPr lang="da-DK" sz="2000" dirty="0"/>
          </a:p>
          <a:p>
            <a:pPr lvl="1"/>
            <a:r>
              <a:rPr lang="da-DK" sz="1600" dirty="0"/>
              <a:t>fransk M, britisk D</a:t>
            </a:r>
          </a:p>
          <a:p>
            <a:pPr lvl="1"/>
            <a:r>
              <a:rPr lang="da-DK" sz="1600" dirty="0"/>
              <a:t>D markedsførte </a:t>
            </a:r>
            <a:r>
              <a:rPr lang="da-DK" sz="1600" dirty="0" smtClean="0"/>
              <a:t>M’s vacciner </a:t>
            </a:r>
            <a:r>
              <a:rPr lang="da-DK" sz="1600" dirty="0"/>
              <a:t>i UK</a:t>
            </a:r>
          </a:p>
          <a:p>
            <a:pPr lvl="1"/>
            <a:r>
              <a:rPr lang="da-DK" sz="1600" dirty="0"/>
              <a:t>patient i UK blev alvorligt skadet af </a:t>
            </a:r>
            <a:r>
              <a:rPr lang="da-DK" sz="1600" dirty="0" smtClean="0"/>
              <a:t>vaccinen og sagsøger D </a:t>
            </a:r>
            <a:r>
              <a:rPr lang="da-DK" sz="1600" dirty="0"/>
              <a:t>ved britisk domstol</a:t>
            </a:r>
          </a:p>
          <a:p>
            <a:pPr lvl="1"/>
            <a:r>
              <a:rPr lang="da-DK" sz="1600" dirty="0"/>
              <a:t>men henvises til, at ”EU-producenten” er M i Frankrig</a:t>
            </a:r>
          </a:p>
          <a:p>
            <a:pPr lvl="1"/>
            <a:r>
              <a:rPr lang="da-DK" sz="1600" dirty="0"/>
              <a:t>når UK-importøren peger på ”EU-producenten”, går importøren fri</a:t>
            </a:r>
          </a:p>
          <a:p>
            <a:pPr lvl="1"/>
            <a:r>
              <a:rPr lang="da-DK" sz="1600" dirty="0"/>
              <a:t>patienten bad om lov til at udskifte sagsøgte, men nu var </a:t>
            </a:r>
            <a:r>
              <a:rPr lang="da-DK" sz="1600" dirty="0" smtClean="0"/>
              <a:t>fristen </a:t>
            </a:r>
            <a:r>
              <a:rPr lang="da-DK" sz="1600" dirty="0"/>
              <a:t>i direktivet om produktansvar udløbet!</a:t>
            </a:r>
          </a:p>
          <a:p>
            <a:pPr lvl="1"/>
            <a:r>
              <a:rPr lang="da-DK" sz="1600" dirty="0"/>
              <a:t>EUD blev spurgt om udskiftningen og 10-års fristen og svarede </a:t>
            </a:r>
            <a:r>
              <a:rPr lang="da-DK" sz="1600" dirty="0" smtClean="0"/>
              <a:t>nej</a:t>
            </a:r>
            <a:endParaRPr lang="da-DK" sz="1600" dirty="0"/>
          </a:p>
          <a:p>
            <a:pPr lvl="1"/>
            <a:r>
              <a:rPr lang="da-DK" sz="1600" dirty="0" smtClean="0"/>
              <a:t>men </a:t>
            </a:r>
            <a:r>
              <a:rPr lang="da-DK" sz="1600" dirty="0"/>
              <a:t>EUD </a:t>
            </a:r>
            <a:r>
              <a:rPr lang="da-DK" sz="1600" dirty="0" smtClean="0"/>
              <a:t>tilføjede, at </a:t>
            </a:r>
            <a:r>
              <a:rPr lang="da-DK" sz="1600" dirty="0"/>
              <a:t>situationen måske </a:t>
            </a:r>
            <a:r>
              <a:rPr lang="da-DK" sz="1600" dirty="0" smtClean="0"/>
              <a:t>kunne </a:t>
            </a:r>
            <a:r>
              <a:rPr lang="da-DK" sz="1600" dirty="0"/>
              <a:t>tackles på én af to måder (= gratis retshjælp fra EUD):</a:t>
            </a:r>
          </a:p>
          <a:p>
            <a:pPr lvl="2"/>
            <a:r>
              <a:rPr lang="da-DK" sz="1400" u="sng" dirty="0"/>
              <a:t>britisk D havde svaret uklart</a:t>
            </a:r>
            <a:r>
              <a:rPr lang="da-DK" sz="1400" dirty="0"/>
              <a:t> på spørgsmål om, hvem der var producent – kunne måske derfor selv betragtes som producent</a:t>
            </a:r>
          </a:p>
          <a:p>
            <a:pPr lvl="2"/>
            <a:r>
              <a:rPr lang="da-DK" sz="1400" u="sng" dirty="0"/>
              <a:t>havde fransk M besluttet</a:t>
            </a:r>
            <a:r>
              <a:rPr lang="da-DK" sz="1400" dirty="0"/>
              <a:t> at bringe vaccinen på markedet i UK? – i så fald kunne M selv betragtes som importør (og da indsættes som sagsøgt i stedet for </a:t>
            </a:r>
            <a:r>
              <a:rPr lang="da-DK" sz="1400" dirty="0" smtClean="0"/>
              <a:t>D.</a:t>
            </a:r>
            <a:endParaRPr lang="da-DK" sz="1400" dirty="0"/>
          </a:p>
          <a:p>
            <a:pPr marL="0" lvl="0" indent="0">
              <a:buNone/>
            </a:pPr>
            <a:endParaRPr lang="da-DK" sz="2000" dirty="0" smtClean="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12</a:t>
            </a:fld>
            <a:endParaRPr lang="da-DK"/>
          </a:p>
        </p:txBody>
      </p:sp>
    </p:spTree>
    <p:extLst>
      <p:ext uri="{BB962C8B-B14F-4D97-AF65-F5344CB8AC3E}">
        <p14:creationId xmlns:p14="http://schemas.microsoft.com/office/powerpoint/2010/main" val="3771705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U-5: Illoyalitet (1).</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2400" b="1" dirty="0" smtClean="0"/>
              <a:t>Kan </a:t>
            </a:r>
            <a:r>
              <a:rPr lang="da-DK" sz="2400" b="1" dirty="0"/>
              <a:t>være over for</a:t>
            </a:r>
            <a:r>
              <a:rPr lang="da-DK" sz="2400" dirty="0"/>
              <a:t> …</a:t>
            </a:r>
          </a:p>
          <a:p>
            <a:pPr lvl="1"/>
            <a:r>
              <a:rPr lang="da-DK" sz="2000" dirty="0"/>
              <a:t>kreditorer og medkontrahenter i øvrigt</a:t>
            </a:r>
          </a:p>
          <a:p>
            <a:pPr lvl="1"/>
            <a:r>
              <a:rPr lang="da-DK" sz="2000" dirty="0"/>
              <a:t>en </a:t>
            </a:r>
            <a:r>
              <a:rPr lang="da-DK" sz="2000" dirty="0" smtClean="0"/>
              <a:t>medejer</a:t>
            </a:r>
            <a:r>
              <a:rPr lang="da-DK" sz="2000" dirty="0"/>
              <a:t> </a:t>
            </a:r>
          </a:p>
          <a:p>
            <a:pPr lvl="0"/>
            <a:r>
              <a:rPr lang="da-DK" sz="2400" b="1" dirty="0"/>
              <a:t>Illoyalitet over for kreditor</a:t>
            </a:r>
            <a:r>
              <a:rPr lang="da-DK" sz="2400" dirty="0"/>
              <a:t> – </a:t>
            </a:r>
            <a:r>
              <a:rPr lang="da-DK" sz="2400" dirty="0" smtClean="0"/>
              <a:t>forringer fx fyldestgørelsesmuligheden</a:t>
            </a:r>
            <a:endParaRPr lang="da-DK" sz="2400" dirty="0"/>
          </a:p>
          <a:p>
            <a:pPr lvl="1"/>
            <a:r>
              <a:rPr lang="en-US" sz="2000" u="sng" dirty="0" err="1"/>
              <a:t>Satair</a:t>
            </a:r>
            <a:r>
              <a:rPr lang="en-US" sz="2000" dirty="0"/>
              <a:t>, UfR 1997.364 H (</a:t>
            </a:r>
            <a:r>
              <a:rPr lang="en-US" sz="2000" dirty="0" err="1"/>
              <a:t>TfS</a:t>
            </a:r>
            <a:r>
              <a:rPr lang="en-US" sz="2000" dirty="0"/>
              <a:t> 1997.110 H, EW i </a:t>
            </a:r>
            <a:r>
              <a:rPr lang="en-US" sz="2000" dirty="0" err="1"/>
              <a:t>TfS</a:t>
            </a:r>
            <a:r>
              <a:rPr lang="en-US" sz="2000" dirty="0"/>
              <a:t> 1997, 114)</a:t>
            </a:r>
            <a:endParaRPr lang="da-DK" sz="2000" dirty="0"/>
          </a:p>
          <a:p>
            <a:pPr lvl="2"/>
            <a:r>
              <a:rPr lang="da-DK" sz="1800" dirty="0"/>
              <a:t>M ledede D og gav instruks </a:t>
            </a:r>
            <a:r>
              <a:rPr lang="da-DK" sz="1800" dirty="0" smtClean="0"/>
              <a:t>om </a:t>
            </a:r>
            <a:r>
              <a:rPr lang="da-DK" sz="1800" dirty="0"/>
              <a:t>at udlevere bankindeståendet til en selskabskøber, der derefter tømte </a:t>
            </a:r>
            <a:r>
              <a:rPr lang="da-DK" sz="1800" dirty="0" smtClean="0"/>
              <a:t>selskabet </a:t>
            </a:r>
            <a:endParaRPr lang="da-DK" sz="1800" dirty="0"/>
          </a:p>
          <a:p>
            <a:pPr lvl="2"/>
            <a:r>
              <a:rPr lang="da-DK" sz="1800" dirty="0"/>
              <a:t>derfor ansvar hos M "som ledelse", dvs. simpel uagtsomhed </a:t>
            </a:r>
            <a:r>
              <a:rPr lang="da-DK" sz="1800" dirty="0" smtClean="0"/>
              <a:t>nok (svarende til ledelsesansvaret</a:t>
            </a:r>
            <a:r>
              <a:rPr lang="da-DK" sz="1800" dirty="0"/>
              <a:t>, SL § 361, stk. 1)</a:t>
            </a:r>
          </a:p>
          <a:p>
            <a:pPr lvl="2"/>
            <a:r>
              <a:rPr lang="da-DK" sz="1800" dirty="0"/>
              <a:t>ikke kun ansvar som aktionær (hvor </a:t>
            </a:r>
            <a:r>
              <a:rPr lang="da-DK" sz="1800" dirty="0" smtClean="0"/>
              <a:t>grov </a:t>
            </a:r>
            <a:r>
              <a:rPr lang="da-DK" sz="1800" dirty="0"/>
              <a:t>uagtsomhed kræves, </a:t>
            </a:r>
            <a:r>
              <a:rPr lang="da-DK" sz="1800" dirty="0" smtClean="0"/>
              <a:t>SL </a:t>
            </a:r>
            <a:r>
              <a:rPr lang="da-DK" sz="1800" dirty="0"/>
              <a:t>§ 362, stk. 1</a:t>
            </a:r>
            <a:r>
              <a:rPr lang="da-DK" sz="1800" dirty="0" smtClean="0"/>
              <a:t>)</a:t>
            </a:r>
            <a:r>
              <a:rPr lang="da-DK" sz="1800" dirty="0"/>
              <a:t> </a:t>
            </a:r>
          </a:p>
          <a:p>
            <a:pPr lvl="1"/>
            <a:r>
              <a:rPr lang="da-DK" sz="2000" u="sng" dirty="0"/>
              <a:t>Taster Wine</a:t>
            </a:r>
            <a:r>
              <a:rPr lang="da-DK" sz="2000" dirty="0"/>
              <a:t>, UfR 2006.3050 H - udtræk fra D, mens sag verserede mod </a:t>
            </a:r>
            <a:r>
              <a:rPr lang="da-DK" sz="2000" dirty="0" smtClean="0"/>
              <a:t>D.</a:t>
            </a:r>
            <a:endParaRPr lang="da-DK" sz="2000" dirty="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13</a:t>
            </a:fld>
            <a:endParaRPr lang="da-DK"/>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U-5: Illoyalitet (2).</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2400" b="1" dirty="0" smtClean="0"/>
              <a:t>Illoyalitet </a:t>
            </a:r>
            <a:r>
              <a:rPr lang="da-DK" sz="2400" b="1" dirty="0"/>
              <a:t>over for </a:t>
            </a:r>
            <a:r>
              <a:rPr lang="da-DK" sz="2400" b="1" dirty="0" smtClean="0"/>
              <a:t>(tidligere) medejer</a:t>
            </a:r>
            <a:r>
              <a:rPr lang="da-DK" sz="2400" dirty="0" smtClean="0"/>
              <a:t> </a:t>
            </a:r>
            <a:r>
              <a:rPr lang="da-DK" sz="2400" dirty="0"/>
              <a:t>– </a:t>
            </a:r>
            <a:r>
              <a:rPr lang="da-DK" sz="2400" dirty="0" smtClean="0"/>
              <a:t>værdispild</a:t>
            </a:r>
            <a:r>
              <a:rPr lang="da-DK" sz="2400" dirty="0"/>
              <a:t> </a:t>
            </a:r>
            <a:endParaRPr lang="da-DK" sz="2000" dirty="0"/>
          </a:p>
          <a:p>
            <a:pPr lvl="1"/>
            <a:r>
              <a:rPr lang="da-DK" sz="2000" u="sng" dirty="0" err="1"/>
              <a:t>Protech</a:t>
            </a:r>
            <a:r>
              <a:rPr lang="da-DK" sz="2000" u="sng" dirty="0"/>
              <a:t> ApS</a:t>
            </a:r>
            <a:r>
              <a:rPr lang="da-DK" sz="2000" dirty="0"/>
              <a:t>, UfR 1999.1080 V</a:t>
            </a:r>
            <a:endParaRPr lang="da-DK" sz="1800" dirty="0"/>
          </a:p>
          <a:p>
            <a:pPr lvl="2"/>
            <a:r>
              <a:rPr lang="da-DK" sz="1800" dirty="0"/>
              <a:t>50/50-ejet selskab</a:t>
            </a:r>
          </a:p>
          <a:p>
            <a:pPr lvl="2"/>
            <a:r>
              <a:rPr lang="da-DK" sz="1800" dirty="0"/>
              <a:t>kapitalforhøjelse nødvendig, ellers opløsningstruet</a:t>
            </a:r>
          </a:p>
          <a:p>
            <a:pPr lvl="2"/>
            <a:r>
              <a:rPr lang="da-DK" sz="1800" dirty="0"/>
              <a:t>den ene ville ikke selv deltage – og ville ikke medvirke til, at den anden tegnede forhøjelsen</a:t>
            </a:r>
          </a:p>
          <a:p>
            <a:pPr lvl="2"/>
            <a:r>
              <a:rPr lang="da-DK" sz="1800" dirty="0"/>
              <a:t>tvangsopløst – tab</a:t>
            </a:r>
          </a:p>
          <a:p>
            <a:pPr lvl="2"/>
            <a:r>
              <a:rPr lang="da-DK" sz="1800" dirty="0"/>
              <a:t>erstatningspligt herfor – </a:t>
            </a:r>
            <a:r>
              <a:rPr lang="da-DK" sz="1800" dirty="0" smtClean="0"/>
              <a:t>loyalitetsgrundsætning</a:t>
            </a:r>
            <a:endParaRPr lang="da-DK" sz="1800" dirty="0"/>
          </a:p>
          <a:p>
            <a:pPr lvl="1"/>
            <a:r>
              <a:rPr lang="da-DK" sz="2000" u="sng" dirty="0"/>
              <a:t>VMI</a:t>
            </a:r>
            <a:r>
              <a:rPr lang="da-DK" sz="2000" dirty="0"/>
              <a:t>, UfR 2010.2757 V</a:t>
            </a:r>
            <a:endParaRPr lang="da-DK" sz="1800" dirty="0"/>
          </a:p>
          <a:p>
            <a:pPr lvl="2"/>
            <a:r>
              <a:rPr lang="da-DK" sz="1800" dirty="0"/>
              <a:t>aktier solgt på indre værdi pr. næste 31/12 </a:t>
            </a:r>
            <a:r>
              <a:rPr lang="da-DK" sz="1800" dirty="0" smtClean="0"/>
              <a:t>(skulle reguleres</a:t>
            </a:r>
            <a:r>
              <a:rPr lang="da-DK" sz="1800" dirty="0"/>
              <a:t>)</a:t>
            </a:r>
          </a:p>
          <a:p>
            <a:pPr lvl="2"/>
            <a:r>
              <a:rPr lang="da-DK" sz="1800" dirty="0"/>
              <a:t>t</a:t>
            </a:r>
            <a:r>
              <a:rPr lang="da-DK" sz="1800" dirty="0" smtClean="0"/>
              <a:t>ilbageværende ejere </a:t>
            </a:r>
            <a:r>
              <a:rPr lang="da-DK" sz="1800" dirty="0"/>
              <a:t>ændrer regnskabsprincipper (afskrivning, udestående fordringer etc.) – nedjusterer herved egenkapital</a:t>
            </a:r>
          </a:p>
          <a:p>
            <a:pPr lvl="2"/>
            <a:r>
              <a:rPr lang="da-DK" sz="1800" dirty="0"/>
              <a:t>illoyalt – skulle betale differencen op til hidtidige principper.</a:t>
            </a:r>
            <a:br>
              <a:rPr lang="da-DK" sz="1800" dirty="0"/>
            </a:br>
            <a:endParaRPr lang="da-DK" sz="1800" dirty="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14</a:t>
            </a:fld>
            <a:endParaRPr lang="da-DK"/>
          </a:p>
        </p:txBody>
      </p:sp>
    </p:spTree>
    <p:extLst>
      <p:ext uri="{BB962C8B-B14F-4D97-AF65-F5344CB8AC3E}">
        <p14:creationId xmlns:p14="http://schemas.microsoft.com/office/powerpoint/2010/main" val="1253295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da-DK" dirty="0" smtClean="0">
                <a:solidFill>
                  <a:srgbClr val="FFFF00"/>
                </a:solidFill>
              </a:rPr>
              <a:t>U-6: Ægte hæftelsesgennembrud (1).</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1800" b="1" dirty="0" smtClean="0"/>
              <a:t>Objektiv </a:t>
            </a:r>
            <a:r>
              <a:rPr lang="da-DK" sz="1800" b="1" dirty="0"/>
              <a:t>hæftelse</a:t>
            </a:r>
            <a:r>
              <a:rPr lang="da-DK" sz="1800" dirty="0"/>
              <a:t> i form af identifikation med selskabet- ”hæftelsesgennembrud</a:t>
            </a:r>
            <a:r>
              <a:rPr lang="da-DK" sz="1800" dirty="0" smtClean="0"/>
              <a:t>”</a:t>
            </a:r>
            <a:endParaRPr lang="da-DK" sz="1800" dirty="0"/>
          </a:p>
          <a:p>
            <a:pPr lvl="0"/>
            <a:r>
              <a:rPr lang="da-DK" sz="1800" b="1" dirty="0"/>
              <a:t>Kræver </a:t>
            </a:r>
            <a:r>
              <a:rPr lang="da-DK" sz="1800" b="1" dirty="0" smtClean="0"/>
              <a:t>nogle </a:t>
            </a:r>
            <a:r>
              <a:rPr lang="da-DK" sz="1800" b="1" dirty="0"/>
              <a:t>ganske </a:t>
            </a:r>
            <a:r>
              <a:rPr lang="da-DK" sz="1800" b="1" dirty="0" smtClean="0"/>
              <a:t>særlige elementer</a:t>
            </a:r>
            <a:endParaRPr lang="da-DK" sz="1800" b="1" dirty="0"/>
          </a:p>
          <a:p>
            <a:pPr lvl="1"/>
            <a:r>
              <a:rPr lang="da-DK" sz="1600" dirty="0"/>
              <a:t>f</a:t>
            </a:r>
            <a:r>
              <a:rPr lang="da-DK" sz="1600" dirty="0" smtClean="0"/>
              <a:t>ormuesammenblanding  - men ikke nødvendigvis ‘total’</a:t>
            </a:r>
          </a:p>
          <a:p>
            <a:pPr lvl="1"/>
            <a:r>
              <a:rPr lang="da-DK" sz="1600" dirty="0"/>
              <a:t>r</a:t>
            </a:r>
            <a:r>
              <a:rPr lang="da-DK" sz="1600" dirty="0" smtClean="0"/>
              <a:t>isikoforskydning – ét selskab lukrerer på et andets </a:t>
            </a:r>
            <a:r>
              <a:rPr lang="da-DK" sz="1600" dirty="0" err="1" smtClean="0"/>
              <a:t>risikotagning</a:t>
            </a:r>
            <a:endParaRPr lang="da-DK" sz="1600" dirty="0" smtClean="0"/>
          </a:p>
          <a:p>
            <a:pPr lvl="1"/>
            <a:r>
              <a:rPr lang="da-DK" sz="1600" dirty="0" smtClean="0"/>
              <a:t>relativ underkapitalisering - i forhold til risici mv.</a:t>
            </a:r>
            <a:endParaRPr lang="da-DK" sz="1600" dirty="0"/>
          </a:p>
          <a:p>
            <a:pPr lvl="0"/>
            <a:r>
              <a:rPr lang="da-DK" sz="1800" b="1" dirty="0" smtClean="0"/>
              <a:t>US-praksis</a:t>
            </a:r>
            <a:r>
              <a:rPr lang="da-DK" sz="1800" b="1" dirty="0"/>
              <a:t>:</a:t>
            </a:r>
            <a:r>
              <a:rPr lang="da-DK" sz="1800" dirty="0" smtClean="0"/>
              <a:t> </a:t>
            </a:r>
            <a:r>
              <a:rPr lang="da-DK" sz="1800" dirty="0"/>
              <a:t>Yellow </a:t>
            </a:r>
            <a:r>
              <a:rPr lang="da-DK" sz="1800" dirty="0" err="1"/>
              <a:t>cabs</a:t>
            </a:r>
            <a:r>
              <a:rPr lang="da-DK" sz="1800" dirty="0"/>
              <a:t> (</a:t>
            </a:r>
            <a:r>
              <a:rPr lang="da-DK" sz="1800" dirty="0" err="1"/>
              <a:t>two-cab</a:t>
            </a:r>
            <a:r>
              <a:rPr lang="da-DK" sz="1800" dirty="0"/>
              <a:t> </a:t>
            </a:r>
            <a:r>
              <a:rPr lang="da-DK" sz="1800" dirty="0" err="1"/>
              <a:t>companies</a:t>
            </a:r>
            <a:r>
              <a:rPr lang="da-DK" sz="1800" dirty="0"/>
              <a:t>)</a:t>
            </a:r>
          </a:p>
          <a:p>
            <a:pPr lvl="1"/>
            <a:r>
              <a:rPr lang="da-DK" sz="1600" dirty="0"/>
              <a:t>Robinson v. Chase Maintenance Corp. (1959)</a:t>
            </a:r>
          </a:p>
          <a:p>
            <a:pPr lvl="1"/>
            <a:r>
              <a:rPr lang="da-DK" sz="1600" dirty="0" err="1"/>
              <a:t>Walkovsky</a:t>
            </a:r>
            <a:r>
              <a:rPr lang="da-DK" sz="1600" dirty="0"/>
              <a:t> v. Carlton (1966</a:t>
            </a:r>
            <a:r>
              <a:rPr lang="da-DK" sz="1600" dirty="0" smtClean="0"/>
              <a:t>)</a:t>
            </a:r>
          </a:p>
          <a:p>
            <a:pPr lvl="1"/>
            <a:r>
              <a:rPr lang="da-DK" sz="1600" dirty="0" smtClean="0"/>
              <a:t>‘må’ et M (= rederi) så heller ikke lade hvert skib have sit eget D?</a:t>
            </a:r>
            <a:endParaRPr lang="da-DK" sz="1600" dirty="0"/>
          </a:p>
          <a:p>
            <a:pPr lvl="0"/>
            <a:r>
              <a:rPr lang="da-DK" sz="1800" b="1" dirty="0" smtClean="0"/>
              <a:t>Betegnelser</a:t>
            </a:r>
            <a:endParaRPr lang="da-DK" sz="1800" b="1" dirty="0"/>
          </a:p>
          <a:p>
            <a:pPr lvl="1"/>
            <a:r>
              <a:rPr lang="en-US" sz="1600" dirty="0"/>
              <a:t>USA/UK: piercing (lifting) the veil</a:t>
            </a:r>
            <a:endParaRPr lang="da-DK" sz="1600" dirty="0"/>
          </a:p>
          <a:p>
            <a:pPr lvl="1"/>
            <a:r>
              <a:rPr lang="da-DK" sz="1600" dirty="0"/>
              <a:t>Tyskland: </a:t>
            </a:r>
            <a:r>
              <a:rPr lang="da-DK" sz="1600" dirty="0" err="1" smtClean="0"/>
              <a:t>Haftungsdurchgriff</a:t>
            </a:r>
            <a:endParaRPr lang="da-DK" sz="1600" dirty="0" smtClean="0"/>
          </a:p>
          <a:p>
            <a:pPr lvl="1"/>
            <a:r>
              <a:rPr lang="da-DK" sz="1600" dirty="0" smtClean="0"/>
              <a:t>Danmark: hæftelsesgennembrud (</a:t>
            </a:r>
            <a:r>
              <a:rPr lang="da-DK" sz="1600" dirty="0" err="1" smtClean="0"/>
              <a:t>EW’s</a:t>
            </a:r>
            <a:r>
              <a:rPr lang="da-DK" sz="1600" dirty="0" smtClean="0"/>
              <a:t> disputats fra ‘1800-tallet’)</a:t>
            </a:r>
            <a:endParaRPr lang="da-DK" sz="1600" dirty="0"/>
          </a:p>
          <a:p>
            <a:pPr lvl="1"/>
            <a:r>
              <a:rPr lang="da-DK" sz="1600" dirty="0"/>
              <a:t>Sverige: </a:t>
            </a:r>
            <a:r>
              <a:rPr lang="da-DK" sz="1600" dirty="0" err="1"/>
              <a:t>ansvarsgenombrott</a:t>
            </a:r>
            <a:r>
              <a:rPr lang="da-DK" sz="1600" dirty="0"/>
              <a:t> </a:t>
            </a:r>
            <a:r>
              <a:rPr lang="da-DK" sz="1600" dirty="0" smtClean="0"/>
              <a:t> - lovforslag </a:t>
            </a:r>
            <a:r>
              <a:rPr lang="da-DK" sz="1600" dirty="0"/>
              <a:t>i SOU 1987:59 – </a:t>
            </a:r>
            <a:r>
              <a:rPr lang="da-DK" sz="1600" dirty="0" smtClean="0"/>
              <a:t>opgivet!</a:t>
            </a:r>
          </a:p>
          <a:p>
            <a:pPr lvl="1"/>
            <a:endParaRPr lang="da-DK" sz="1600" dirty="0" smtClean="0"/>
          </a:p>
          <a:p>
            <a:endParaRPr lang="da-DK" sz="1800" dirty="0" smtClean="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15</a:t>
            </a:fld>
            <a:endParaRPr lang="da-DK"/>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da-DK" dirty="0" smtClean="0">
                <a:solidFill>
                  <a:srgbClr val="FFFF00"/>
                </a:solidFill>
              </a:rPr>
              <a:t>U-6: Ægte hæftelsesgennembrud (2).</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2000" b="1" dirty="0" smtClean="0"/>
              <a:t>Midtfyn </a:t>
            </a:r>
            <a:r>
              <a:rPr lang="da-DK" sz="2000" b="1" dirty="0"/>
              <a:t>Festival</a:t>
            </a:r>
            <a:r>
              <a:rPr lang="da-DK" sz="2000" dirty="0"/>
              <a:t>, UfR 1997.1642 H</a:t>
            </a:r>
          </a:p>
          <a:p>
            <a:pPr lvl="1"/>
            <a:r>
              <a:rPr lang="da-DK" sz="1400" u="sng" dirty="0" smtClean="0"/>
              <a:t>culpa</a:t>
            </a:r>
            <a:r>
              <a:rPr lang="da-DK" sz="1400" dirty="0"/>
              <a:t>? nej – derfor eneste </a:t>
            </a:r>
            <a:r>
              <a:rPr lang="da-DK" sz="1400" dirty="0" smtClean="0"/>
              <a:t>mulige løsning</a:t>
            </a:r>
            <a:r>
              <a:rPr lang="da-DK" sz="1400" dirty="0"/>
              <a:t>: </a:t>
            </a:r>
            <a:r>
              <a:rPr lang="da-DK" sz="1400" dirty="0" smtClean="0"/>
              <a:t>gennembrud</a:t>
            </a:r>
          </a:p>
          <a:p>
            <a:pPr lvl="1"/>
            <a:r>
              <a:rPr lang="da-DK" sz="1400" u="sng" dirty="0"/>
              <a:t>k</a:t>
            </a:r>
            <a:r>
              <a:rPr lang="da-DK" sz="1400" u="sng" dirty="0" smtClean="0"/>
              <a:t>reditortyper</a:t>
            </a:r>
          </a:p>
          <a:p>
            <a:pPr lvl="2"/>
            <a:r>
              <a:rPr lang="da-DK" sz="1400" dirty="0"/>
              <a:t>h</a:t>
            </a:r>
            <a:r>
              <a:rPr lang="da-DK" sz="1400" dirty="0" smtClean="0"/>
              <a:t>er: </a:t>
            </a:r>
            <a:r>
              <a:rPr lang="da-DK" sz="1400" dirty="0"/>
              <a:t> </a:t>
            </a:r>
            <a:r>
              <a:rPr lang="da-DK" sz="1400" dirty="0" smtClean="0"/>
              <a:t>offentlig </a:t>
            </a:r>
            <a:r>
              <a:rPr lang="da-DK" sz="1400" dirty="0"/>
              <a:t>tvangskreditor </a:t>
            </a:r>
            <a:r>
              <a:rPr lang="da-DK" sz="1400" dirty="0" smtClean="0"/>
              <a:t>(SKAT</a:t>
            </a:r>
            <a:r>
              <a:rPr lang="da-DK" sz="1400" dirty="0"/>
              <a:t>): </a:t>
            </a:r>
            <a:r>
              <a:rPr lang="da-DK" sz="1400" dirty="0" smtClean="0"/>
              <a:t>gennembrud muligt</a:t>
            </a:r>
            <a:endParaRPr lang="da-DK" sz="1400" dirty="0"/>
          </a:p>
          <a:p>
            <a:pPr lvl="3"/>
            <a:r>
              <a:rPr lang="da-DK" sz="1400" dirty="0" smtClean="0"/>
              <a:t>”… </a:t>
            </a:r>
            <a:r>
              <a:rPr lang="da-DK" sz="1400" dirty="0"/>
              <a:t>i hvert fald over for SKAT, der var tvangskreditor …”</a:t>
            </a:r>
          </a:p>
          <a:p>
            <a:pPr lvl="2"/>
            <a:r>
              <a:rPr lang="da-DK" sz="1400" dirty="0"/>
              <a:t>privat tvangskreditor (</a:t>
            </a:r>
            <a:r>
              <a:rPr lang="da-DK" sz="1400" dirty="0" smtClean="0"/>
              <a:t>erstatning uden for kontrakt): gennembrud muligt</a:t>
            </a:r>
          </a:p>
          <a:p>
            <a:pPr lvl="3"/>
            <a:r>
              <a:rPr lang="da-DK" sz="1400" dirty="0"/>
              <a:t>f</a:t>
            </a:r>
            <a:r>
              <a:rPr lang="da-DK" sz="1400" dirty="0" smtClean="0"/>
              <a:t>x relevant i miljøsager mv.</a:t>
            </a:r>
            <a:endParaRPr lang="da-DK" sz="1400" dirty="0"/>
          </a:p>
          <a:p>
            <a:pPr lvl="2"/>
            <a:r>
              <a:rPr lang="da-DK" sz="1400" dirty="0"/>
              <a:t>privat aftalekreditor: </a:t>
            </a:r>
            <a:r>
              <a:rPr lang="da-DK" sz="1400" dirty="0" smtClean="0"/>
              <a:t>næppe gennembrud (også </a:t>
            </a:r>
            <a:r>
              <a:rPr lang="da-DK" sz="1400" dirty="0" err="1" smtClean="0"/>
              <a:t>retsøkonomiske</a:t>
            </a:r>
            <a:r>
              <a:rPr lang="da-DK" sz="1400" dirty="0" smtClean="0"/>
              <a:t> betragtninger …)</a:t>
            </a:r>
          </a:p>
          <a:p>
            <a:pPr lvl="3"/>
            <a:r>
              <a:rPr lang="da-DK" sz="1400" dirty="0"/>
              <a:t>o</a:t>
            </a:r>
            <a:r>
              <a:rPr lang="da-DK" sz="1400" dirty="0" smtClean="0"/>
              <a:t>g dog: hvis stærke lighedstræk med erstatning uden for kontrakt…</a:t>
            </a:r>
          </a:p>
          <a:p>
            <a:pPr lvl="3"/>
            <a:r>
              <a:rPr lang="da-DK" sz="1400" dirty="0"/>
              <a:t>f</a:t>
            </a:r>
            <a:r>
              <a:rPr lang="da-DK" sz="1400" dirty="0" smtClean="0"/>
              <a:t>x hvor priser viser sig at have været kunstige pga. ulovlig karteldannelse</a:t>
            </a:r>
            <a:endParaRPr lang="da-DK" sz="1400" dirty="0"/>
          </a:p>
          <a:p>
            <a:pPr lvl="1"/>
            <a:r>
              <a:rPr lang="da-DK" sz="1400" u="sng" dirty="0"/>
              <a:t>Børge Dahl &amp; Jørgen Nørgaard</a:t>
            </a:r>
            <a:r>
              <a:rPr lang="da-DK" sz="1400" dirty="0"/>
              <a:t> i UfR 2000 B s. 399 ff.</a:t>
            </a:r>
          </a:p>
          <a:p>
            <a:pPr lvl="2"/>
            <a:r>
              <a:rPr lang="da-DK" sz="1400" dirty="0"/>
              <a:t>h</a:t>
            </a:r>
            <a:r>
              <a:rPr lang="da-DK" sz="1400" dirty="0" smtClean="0"/>
              <a:t>ar ikke med Midtfyn introduceret </a:t>
            </a:r>
            <a:r>
              <a:rPr lang="da-DK" sz="1400" dirty="0"/>
              <a:t>kreditortyper af 1. og 2. grad, men </a:t>
            </a:r>
            <a:r>
              <a:rPr lang="da-DK" sz="1400" dirty="0" smtClean="0"/>
              <a:t>”mere nærliggende” </a:t>
            </a:r>
            <a:r>
              <a:rPr lang="da-DK" sz="1400" dirty="0"/>
              <a:t>at statuere </a:t>
            </a:r>
            <a:r>
              <a:rPr lang="da-DK" sz="1400" dirty="0" smtClean="0"/>
              <a:t>gennembrud over </a:t>
            </a:r>
            <a:r>
              <a:rPr lang="da-DK" sz="1400" dirty="0"/>
              <a:t>for SKAT </a:t>
            </a:r>
          </a:p>
          <a:p>
            <a:pPr lvl="1"/>
            <a:r>
              <a:rPr lang="da-DK" sz="1400" u="sng" dirty="0"/>
              <a:t>Jan Pedersen</a:t>
            </a:r>
            <a:r>
              <a:rPr lang="da-DK" sz="1400" dirty="0"/>
              <a:t> i SR-skat 2002 s. 324 </a:t>
            </a:r>
            <a:r>
              <a:rPr lang="da-DK" sz="1400" dirty="0" err="1"/>
              <a:t>ff</a:t>
            </a:r>
            <a:r>
              <a:rPr lang="da-DK" sz="1400" dirty="0"/>
              <a:t>, særligt s. 336 ff</a:t>
            </a:r>
            <a:r>
              <a:rPr lang="da-DK" sz="1400" dirty="0" smtClean="0"/>
              <a:t>.</a:t>
            </a:r>
          </a:p>
          <a:p>
            <a:pPr lvl="2"/>
            <a:r>
              <a:rPr lang="da-DK" sz="1400" dirty="0"/>
              <a:t>a</a:t>
            </a:r>
            <a:r>
              <a:rPr lang="da-DK" sz="1400" dirty="0" smtClean="0"/>
              <a:t>d gennembrud i skatteretten</a:t>
            </a:r>
          </a:p>
          <a:p>
            <a:pPr lvl="1"/>
            <a:r>
              <a:rPr lang="da-DK" sz="1400" dirty="0" smtClean="0"/>
              <a:t>NB: andre lande, fx USA, betragter gennembrud som en forlængelse af det relevante retsområde (skat, miljø, kartel, børs), ikke som primært selskabsretligt </a:t>
            </a:r>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16</a:t>
            </a:fld>
            <a:endParaRPr lang="da-DK"/>
          </a:p>
        </p:txBody>
      </p:sp>
    </p:spTree>
    <p:extLst>
      <p:ext uri="{BB962C8B-B14F-4D97-AF65-F5344CB8AC3E}">
        <p14:creationId xmlns:p14="http://schemas.microsoft.com/office/powerpoint/2010/main" val="396194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da-DK" dirty="0" smtClean="0">
                <a:solidFill>
                  <a:srgbClr val="FFFF00"/>
                </a:solidFill>
              </a:rPr>
              <a:t>U-6: Ægte hæftelsesgennembrud (3).</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2800" b="1" dirty="0" smtClean="0"/>
              <a:t>Hvis D har hjemsted i et andet land?</a:t>
            </a:r>
          </a:p>
          <a:p>
            <a:pPr lvl="1"/>
            <a:r>
              <a:rPr lang="da-DK" sz="2000" dirty="0"/>
              <a:t>k</a:t>
            </a:r>
            <a:r>
              <a:rPr lang="da-DK" sz="2000" dirty="0" smtClean="0"/>
              <a:t>an jo være et land med en mere veludviklet og ”selvfølgelig” praksis/doktrin for gennembrud end den danske</a:t>
            </a:r>
          </a:p>
          <a:p>
            <a:pPr lvl="1"/>
            <a:r>
              <a:rPr lang="da-DK" sz="2000" dirty="0" smtClean="0"/>
              <a:t>hvordan da foretage internationalt lovvalg…</a:t>
            </a:r>
          </a:p>
          <a:p>
            <a:pPr lvl="1"/>
            <a:r>
              <a:rPr lang="da-DK" sz="2000" dirty="0"/>
              <a:t>o</a:t>
            </a:r>
            <a:r>
              <a:rPr lang="da-DK" sz="2000" dirty="0" smtClean="0"/>
              <a:t>g hvordan finde rette værneting?</a:t>
            </a:r>
          </a:p>
          <a:p>
            <a:r>
              <a:rPr lang="da-DK" sz="2800" b="1" dirty="0" smtClean="0"/>
              <a:t>Hvad </a:t>
            </a:r>
            <a:r>
              <a:rPr lang="da-DK" sz="2800" b="1" i="1" dirty="0"/>
              <a:t>er</a:t>
            </a:r>
            <a:r>
              <a:rPr lang="da-DK" sz="2800" b="1" dirty="0"/>
              <a:t> gennembrud overhovedet? </a:t>
            </a:r>
            <a:endParaRPr lang="da-DK" sz="2800" b="1" dirty="0" smtClean="0"/>
          </a:p>
          <a:p>
            <a:pPr lvl="1"/>
            <a:r>
              <a:rPr lang="da-DK" sz="2000" dirty="0" smtClean="0"/>
              <a:t>erstatning </a:t>
            </a:r>
            <a:r>
              <a:rPr lang="da-DK" sz="2000" dirty="0"/>
              <a:t>på objektivt </a:t>
            </a:r>
            <a:r>
              <a:rPr lang="da-DK" sz="2000" dirty="0" smtClean="0"/>
              <a:t>grundlag- derfor</a:t>
            </a:r>
            <a:r>
              <a:rPr lang="da-DK" sz="2000" dirty="0"/>
              <a:t>:</a:t>
            </a:r>
          </a:p>
          <a:p>
            <a:pPr lvl="1"/>
            <a:r>
              <a:rPr lang="da-DK" sz="2000" u="sng" dirty="0"/>
              <a:t>værneting</a:t>
            </a:r>
            <a:r>
              <a:rPr lang="da-DK" sz="2000" dirty="0"/>
              <a:t>: skadesstedets, dvs. Bruxelles I, art. 3,3 – D’s hjemting</a:t>
            </a:r>
          </a:p>
          <a:p>
            <a:pPr lvl="1"/>
            <a:r>
              <a:rPr lang="da-DK" sz="2000" u="sng" dirty="0" smtClean="0"/>
              <a:t>lovvalget</a:t>
            </a:r>
            <a:r>
              <a:rPr lang="da-DK" sz="2000" dirty="0" smtClean="0"/>
              <a:t>: </a:t>
            </a:r>
            <a:r>
              <a:rPr lang="da-DK" sz="2000" dirty="0"/>
              <a:t>lex </a:t>
            </a:r>
            <a:r>
              <a:rPr lang="da-DK" sz="2000" dirty="0" err="1"/>
              <a:t>loci</a:t>
            </a:r>
            <a:r>
              <a:rPr lang="da-DK" sz="2000" dirty="0"/>
              <a:t> delicti – D’s lands </a:t>
            </a:r>
            <a:r>
              <a:rPr lang="da-DK" sz="2000" dirty="0" smtClean="0"/>
              <a:t>lov (+ case </a:t>
            </a:r>
            <a:r>
              <a:rPr lang="da-DK" sz="2000" dirty="0" err="1" smtClean="0"/>
              <a:t>law</a:t>
            </a:r>
            <a:r>
              <a:rPr lang="da-DK" sz="2000" dirty="0" smtClean="0"/>
              <a:t> ad gennembrud)</a:t>
            </a:r>
            <a:endParaRPr lang="da-DK" sz="2000" dirty="0"/>
          </a:p>
          <a:p>
            <a:pPr lvl="1"/>
            <a:r>
              <a:rPr lang="da-DK" sz="2000" dirty="0"/>
              <a:t>dvs. dansk M </a:t>
            </a:r>
            <a:r>
              <a:rPr lang="da-DK" sz="2000" dirty="0" smtClean="0"/>
              <a:t>med fx britisk D må </a:t>
            </a:r>
            <a:r>
              <a:rPr lang="da-DK" sz="2000" dirty="0"/>
              <a:t>kunne </a:t>
            </a:r>
            <a:r>
              <a:rPr lang="da-DK" sz="2000" dirty="0" smtClean="0"/>
              <a:t>…</a:t>
            </a:r>
          </a:p>
          <a:p>
            <a:pPr lvl="2"/>
            <a:r>
              <a:rPr lang="da-DK" sz="1600" dirty="0" smtClean="0"/>
              <a:t>sagsøges </a:t>
            </a:r>
            <a:r>
              <a:rPr lang="da-DK" sz="1600" dirty="0"/>
              <a:t>i </a:t>
            </a:r>
            <a:r>
              <a:rPr lang="da-DK" sz="1600" dirty="0" smtClean="0"/>
              <a:t>UK </a:t>
            </a:r>
          </a:p>
          <a:p>
            <a:pPr lvl="2"/>
            <a:r>
              <a:rPr lang="da-DK" sz="1600" dirty="0" smtClean="0"/>
              <a:t>efter </a:t>
            </a:r>
            <a:r>
              <a:rPr lang="da-DK" sz="1600" dirty="0"/>
              <a:t>materiel engelsk ret </a:t>
            </a:r>
            <a:endParaRPr lang="da-DK" sz="1600" dirty="0" smtClean="0"/>
          </a:p>
          <a:p>
            <a:pPr lvl="2"/>
            <a:r>
              <a:rPr lang="da-DK" sz="1600" dirty="0" smtClean="0"/>
              <a:t>ad </a:t>
            </a:r>
            <a:r>
              <a:rPr lang="da-DK" sz="1600" dirty="0"/>
              <a:t>gennembrud i relation til </a:t>
            </a:r>
            <a:r>
              <a:rPr lang="da-DK" sz="1600" dirty="0" smtClean="0"/>
              <a:t>det </a:t>
            </a:r>
            <a:r>
              <a:rPr lang="da-DK" sz="1600" dirty="0"/>
              <a:t>nu </a:t>
            </a:r>
            <a:r>
              <a:rPr lang="da-DK" sz="1600" dirty="0" smtClean="0"/>
              <a:t>insolvente D</a:t>
            </a:r>
            <a:r>
              <a:rPr lang="da-DK" sz="1600" dirty="0"/>
              <a:t>.</a:t>
            </a:r>
          </a:p>
          <a:p>
            <a:pPr lvl="1"/>
            <a:endParaRPr lang="da-DK" sz="2000" dirty="0" smtClean="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17</a:t>
            </a:fld>
            <a:endParaRPr lang="da-DK"/>
          </a:p>
        </p:txBody>
      </p:sp>
    </p:spTree>
    <p:extLst>
      <p:ext uri="{BB962C8B-B14F-4D97-AF65-F5344CB8AC3E}">
        <p14:creationId xmlns:p14="http://schemas.microsoft.com/office/powerpoint/2010/main" val="3410860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da-DK" dirty="0" smtClean="0">
                <a:solidFill>
                  <a:srgbClr val="FFFF00"/>
                </a:solidFill>
              </a:rPr>
              <a:t>Hæftelsesgennembrud efter konkurskarantæne</a:t>
            </a:r>
            <a:r>
              <a:rPr lang="da-DK" dirty="0">
                <a:solidFill>
                  <a:srgbClr val="FFFF00"/>
                </a:solidFill>
              </a:rPr>
              <a:t> </a:t>
            </a:r>
            <a:r>
              <a:rPr lang="da-DK" dirty="0" smtClean="0">
                <a:solidFill>
                  <a:srgbClr val="FFFF00"/>
                </a:solidFill>
              </a:rPr>
              <a:t>(1).</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2000" b="1" dirty="0"/>
              <a:t>Lovreguleret hæftelsesgennembrud</a:t>
            </a:r>
            <a:r>
              <a:rPr lang="da-DK" sz="2000" dirty="0"/>
              <a:t> – </a:t>
            </a:r>
            <a:r>
              <a:rPr lang="da-DK" sz="2000" dirty="0" smtClean="0"/>
              <a:t>såfremt </a:t>
            </a:r>
            <a:r>
              <a:rPr lang="da-DK" sz="2000" dirty="0"/>
              <a:t>konkurskarantæne overtrædes</a:t>
            </a:r>
            <a:endParaRPr lang="da-DK" sz="1800" dirty="0"/>
          </a:p>
          <a:p>
            <a:pPr lvl="1"/>
            <a:r>
              <a:rPr lang="da-DK" sz="1800" dirty="0"/>
              <a:t>til imødegåelse af konkursrytteri forventes </a:t>
            </a:r>
            <a:r>
              <a:rPr lang="da-DK" sz="1800" dirty="0" smtClean="0"/>
              <a:t>2013 </a:t>
            </a:r>
            <a:r>
              <a:rPr lang="da-DK" sz="1800" dirty="0"/>
              <a:t>indført regler i KL </a:t>
            </a:r>
            <a:r>
              <a:rPr lang="da-DK" sz="1800" dirty="0" smtClean="0"/>
              <a:t>ud fra </a:t>
            </a:r>
            <a:r>
              <a:rPr lang="da-DK" sz="1800" dirty="0"/>
              <a:t>Konkurslovrådets bet. nr. 1525/2011 om konkurskarantæne</a:t>
            </a:r>
            <a:endParaRPr lang="da-DK" sz="1400" dirty="0"/>
          </a:p>
          <a:p>
            <a:pPr lvl="1"/>
            <a:r>
              <a:rPr lang="da-DK" sz="1800" dirty="0"/>
              <a:t>personer, som har været medlem af ledelsen i en virksomhed, der er gået konkurs, kan pålægges konkurskarantæne</a:t>
            </a:r>
            <a:endParaRPr lang="da-DK" sz="1400" dirty="0"/>
          </a:p>
          <a:p>
            <a:pPr lvl="1"/>
            <a:r>
              <a:rPr lang="da-DK" sz="1800" dirty="0"/>
              <a:t>omfatter  også personer, som </a:t>
            </a:r>
            <a:r>
              <a:rPr lang="da-DK" sz="1800" u="sng" dirty="0"/>
              <a:t>reelt</a:t>
            </a:r>
            <a:r>
              <a:rPr lang="da-DK" sz="1800" dirty="0"/>
              <a:t> har været medlem af ledelsen i en virksomhed uden at være registreret (stråmandsvirksomhed)</a:t>
            </a:r>
            <a:endParaRPr lang="da-DK" sz="1400" dirty="0"/>
          </a:p>
          <a:p>
            <a:pPr lvl="1"/>
            <a:r>
              <a:rPr lang="da-DK" sz="1800" dirty="0"/>
              <a:t>kun </a:t>
            </a:r>
            <a:r>
              <a:rPr lang="da-DK" sz="1800" dirty="0" smtClean="0"/>
              <a:t>give karantæne</a:t>
            </a:r>
            <a:r>
              <a:rPr lang="da-DK" sz="1800" dirty="0"/>
              <a:t>, hvis personen pga. </a:t>
            </a:r>
            <a:r>
              <a:rPr lang="da-DK" sz="1800" u="sng" dirty="0"/>
              <a:t>groft uforsvarlig forretningsførelse</a:t>
            </a:r>
            <a:r>
              <a:rPr lang="da-DK" sz="1800" dirty="0"/>
              <a:t> er uegnet til at deltage i ledelsen af en virksomhed, jf. KL § 157</a:t>
            </a:r>
            <a:endParaRPr lang="da-DK" sz="1400" dirty="0"/>
          </a:p>
          <a:p>
            <a:pPr lvl="1"/>
            <a:r>
              <a:rPr lang="da-DK" sz="1800" i="1" dirty="0"/>
              <a:t>Christine Marie Andersson</a:t>
            </a:r>
            <a:r>
              <a:rPr lang="da-DK" sz="1800" dirty="0"/>
              <a:t> i </a:t>
            </a:r>
            <a:r>
              <a:rPr lang="da-DK" sz="1800" dirty="0" err="1"/>
              <a:t>Justitia</a:t>
            </a:r>
            <a:r>
              <a:rPr lang="da-DK" sz="1800" dirty="0"/>
              <a:t> 2013 nr. 1. s. 3 ff.:</a:t>
            </a:r>
            <a:endParaRPr lang="da-DK" sz="1400" dirty="0"/>
          </a:p>
          <a:p>
            <a:pPr lvl="2"/>
            <a:r>
              <a:rPr lang="da-DK" sz="1400" dirty="0"/>
              <a:t>kunne </a:t>
            </a:r>
            <a:r>
              <a:rPr lang="da-DK" sz="1400" dirty="0" smtClean="0"/>
              <a:t>fx være </a:t>
            </a:r>
            <a:r>
              <a:rPr lang="da-DK" sz="1400" dirty="0"/>
              <a:t>Calypso Verdensrejser, UfR 2007.497 H, hvis reglerne havde været gældende </a:t>
            </a:r>
            <a:r>
              <a:rPr lang="da-DK" sz="1400" dirty="0" smtClean="0"/>
              <a:t>dengang</a:t>
            </a:r>
            <a:endParaRPr lang="da-DK" sz="1200" dirty="0"/>
          </a:p>
          <a:p>
            <a:pPr lvl="2"/>
            <a:r>
              <a:rPr lang="da-DK" sz="1400" dirty="0" smtClean="0"/>
              <a:t>jf</a:t>
            </a:r>
            <a:r>
              <a:rPr lang="da-DK" sz="1400" dirty="0"/>
              <a:t>. Højesterets bemærkninger om, at ”selskabet gennem hele perioden blev drevet på en måde, som må betegnes som klart uforsvarlig</a:t>
            </a:r>
            <a:r>
              <a:rPr lang="da-DK" sz="1400" dirty="0" smtClean="0"/>
              <a:t>”.</a:t>
            </a:r>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18</a:t>
            </a:fld>
            <a:endParaRPr lang="da-DK"/>
          </a:p>
        </p:txBody>
      </p:sp>
    </p:spTree>
    <p:extLst>
      <p:ext uri="{BB962C8B-B14F-4D97-AF65-F5344CB8AC3E}">
        <p14:creationId xmlns:p14="http://schemas.microsoft.com/office/powerpoint/2010/main" val="178122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da-DK" dirty="0" smtClean="0">
                <a:solidFill>
                  <a:srgbClr val="FFFF00"/>
                </a:solidFill>
              </a:rPr>
              <a:t>Hæftelsesgennembrud efter konkurskarantæne</a:t>
            </a:r>
            <a:r>
              <a:rPr lang="da-DK" dirty="0">
                <a:solidFill>
                  <a:srgbClr val="FFFF00"/>
                </a:solidFill>
              </a:rPr>
              <a:t> </a:t>
            </a:r>
            <a:r>
              <a:rPr lang="da-DK" dirty="0" smtClean="0">
                <a:solidFill>
                  <a:srgbClr val="FFFF00"/>
                </a:solidFill>
              </a:rPr>
              <a:t>(2).</a:t>
            </a:r>
            <a:endParaRPr lang="da-DK" dirty="0">
              <a:solidFill>
                <a:srgbClr val="FFFF00"/>
              </a:solidFill>
            </a:endParaRPr>
          </a:p>
        </p:txBody>
      </p:sp>
      <p:sp>
        <p:nvSpPr>
          <p:cNvPr id="3" name="Pladsholder til indhold 2"/>
          <p:cNvSpPr>
            <a:spLocks noGrp="1"/>
          </p:cNvSpPr>
          <p:nvPr>
            <p:ph idx="1"/>
          </p:nvPr>
        </p:nvSpPr>
        <p:spPr/>
        <p:txBody>
          <a:bodyPr>
            <a:noAutofit/>
          </a:bodyPr>
          <a:lstStyle/>
          <a:p>
            <a:r>
              <a:rPr lang="da-DK" sz="2000" b="1" dirty="0" smtClean="0"/>
              <a:t>Nu </a:t>
            </a:r>
            <a:r>
              <a:rPr lang="da-DK" sz="2000" b="1" dirty="0"/>
              <a:t>kommer så pointen</a:t>
            </a:r>
            <a:r>
              <a:rPr lang="da-DK" sz="2000" dirty="0"/>
              <a:t> – et lovhjemlet, rimelighedsbaseret </a:t>
            </a:r>
            <a:r>
              <a:rPr lang="da-DK" sz="2000" dirty="0" smtClean="0"/>
              <a:t>hæftelsesgennembrud</a:t>
            </a:r>
            <a:endParaRPr lang="da-DK" sz="1600" dirty="0"/>
          </a:p>
          <a:p>
            <a:pPr lvl="1"/>
            <a:r>
              <a:rPr lang="da-DK" sz="1600" dirty="0" smtClean="0"/>
              <a:t>er </a:t>
            </a:r>
            <a:r>
              <a:rPr lang="da-DK" sz="1600" dirty="0"/>
              <a:t>man </a:t>
            </a:r>
            <a:r>
              <a:rPr lang="da-DK" sz="1600" dirty="0" smtClean="0"/>
              <a:t>(= KK</a:t>
            </a:r>
            <a:r>
              <a:rPr lang="da-DK" sz="1600" dirty="0"/>
              <a:t>) under konkurskarantæne, har </a:t>
            </a:r>
            <a:r>
              <a:rPr lang="da-DK" sz="1600" dirty="0" smtClean="0"/>
              <a:t>KK </a:t>
            </a:r>
            <a:r>
              <a:rPr lang="da-DK" sz="1600" dirty="0"/>
              <a:t>forbud mod at deltage i ledelsen af en virksomhed, hvori </a:t>
            </a:r>
            <a:r>
              <a:rPr lang="da-DK" sz="1600" dirty="0" smtClean="0"/>
              <a:t>KK </a:t>
            </a:r>
            <a:r>
              <a:rPr lang="da-DK" sz="1600" dirty="0"/>
              <a:t>ikke hæfter personligt og ubegrænset – normalt 3 år, jf. KL § </a:t>
            </a:r>
            <a:r>
              <a:rPr lang="da-DK" sz="1600" dirty="0" smtClean="0"/>
              <a:t>158</a:t>
            </a:r>
            <a:endParaRPr lang="da-DK" sz="1600" dirty="0"/>
          </a:p>
          <a:p>
            <a:pPr lvl="1"/>
            <a:r>
              <a:rPr lang="da-DK" sz="1600" dirty="0" smtClean="0"/>
              <a:t>hvis </a:t>
            </a:r>
            <a:r>
              <a:rPr lang="da-DK" sz="1600" dirty="0"/>
              <a:t>KK deltager i ledelsen af en virksomhed, der går konkurs med en fristdag, der ligger inden udløbet af karantænen (eller hvor fristdagen ligger inden for et år efter udløbet af karantænen, jf. KL § 167, stk. 3) </a:t>
            </a:r>
            <a:r>
              <a:rPr lang="da-DK" sz="1600" dirty="0" smtClean="0"/>
              <a:t>...</a:t>
            </a:r>
            <a:endParaRPr lang="da-DK" sz="1600" dirty="0"/>
          </a:p>
          <a:p>
            <a:pPr lvl="1"/>
            <a:r>
              <a:rPr lang="da-DK" sz="1600" dirty="0" smtClean="0"/>
              <a:t>hæfter </a:t>
            </a:r>
            <a:r>
              <a:rPr lang="da-DK" sz="1600" dirty="0"/>
              <a:t>KK personligt, på objektivt grundlag for den del af gælden, der ikke dækkes af konkursmassen, jf. KL § 167, stk. 1 – dvs. et lovhjemlet </a:t>
            </a:r>
            <a:r>
              <a:rPr lang="da-DK" sz="1600" dirty="0" smtClean="0"/>
              <a:t>hæftelsesgennembrud</a:t>
            </a:r>
            <a:endParaRPr lang="da-DK" sz="1600" dirty="0"/>
          </a:p>
          <a:p>
            <a:pPr lvl="1"/>
            <a:r>
              <a:rPr lang="da-DK" sz="1600" dirty="0" smtClean="0"/>
              <a:t>skifteretten </a:t>
            </a:r>
            <a:r>
              <a:rPr lang="da-DK" sz="1600" dirty="0"/>
              <a:t>kan helt eller delvis fritage for denne hæftelse, jf. KL § 167, stk. </a:t>
            </a:r>
            <a:r>
              <a:rPr lang="da-DK" sz="1600" dirty="0" smtClean="0"/>
              <a:t>2</a:t>
            </a:r>
            <a:endParaRPr lang="da-DK" sz="1600" dirty="0"/>
          </a:p>
          <a:p>
            <a:pPr lvl="2"/>
            <a:r>
              <a:rPr lang="da-DK" sz="1600" dirty="0" smtClean="0"/>
              <a:t>motiver</a:t>
            </a:r>
            <a:r>
              <a:rPr lang="da-DK" sz="1600" dirty="0"/>
              <a:t>: hvis deltagelsen i ledelsen har haft et meget begrænset </a:t>
            </a:r>
            <a:r>
              <a:rPr lang="da-DK" sz="1600" dirty="0" smtClean="0"/>
              <a:t>omfang</a:t>
            </a:r>
            <a:endParaRPr lang="da-DK" sz="1600" dirty="0"/>
          </a:p>
          <a:p>
            <a:pPr lvl="1"/>
            <a:r>
              <a:rPr lang="da-DK" sz="1600" dirty="0" smtClean="0"/>
              <a:t>skal </a:t>
            </a:r>
            <a:r>
              <a:rPr lang="da-DK" sz="1600" dirty="0"/>
              <a:t>lægge vægt på, om det under hensyn til de vigtigste årsager til konkursen og </a:t>
            </a:r>
            <a:r>
              <a:rPr lang="da-DK" sz="1600" dirty="0" err="1"/>
              <a:t>KK’s</a:t>
            </a:r>
            <a:r>
              <a:rPr lang="da-DK" sz="1600" dirty="0"/>
              <a:t> andel heri er </a:t>
            </a:r>
            <a:r>
              <a:rPr lang="da-DK" sz="1600" u="sng" dirty="0"/>
              <a:t>rimeligt</a:t>
            </a:r>
            <a:r>
              <a:rPr lang="da-DK" sz="1600" dirty="0"/>
              <a:t> at pålægge hæftelse, jf. KL § 167, stk. </a:t>
            </a:r>
            <a:r>
              <a:rPr lang="da-DK" sz="1600" dirty="0" smtClean="0"/>
              <a:t>4</a:t>
            </a:r>
            <a:endParaRPr lang="da-DK" sz="1600" dirty="0"/>
          </a:p>
          <a:p>
            <a:pPr lvl="1"/>
            <a:r>
              <a:rPr lang="da-DK" sz="1600" dirty="0" smtClean="0"/>
              <a:t>inden </a:t>
            </a:r>
            <a:r>
              <a:rPr lang="da-DK" sz="1600" dirty="0"/>
              <a:t>skifteretten indkalder til afsluttende skiftesamling, skal kurator indleveret en stævning til skifteretten med påstand om hæftelse, jf. KL § 168, stk. </a:t>
            </a:r>
            <a:r>
              <a:rPr lang="da-DK" sz="1600" dirty="0" smtClean="0"/>
              <a:t>1.</a:t>
            </a:r>
            <a:endParaRPr lang="da-DK" sz="1600" dirty="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19</a:t>
            </a:fld>
            <a:endParaRPr lang="da-DK"/>
          </a:p>
        </p:txBody>
      </p:sp>
    </p:spTree>
    <p:extLst>
      <p:ext uri="{BB962C8B-B14F-4D97-AF65-F5344CB8AC3E}">
        <p14:creationId xmlns:p14="http://schemas.microsoft.com/office/powerpoint/2010/main" val="612897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Klart udgangspunkt: Hæfter ikke.</a:t>
            </a:r>
            <a:endParaRPr lang="da-DK" dirty="0">
              <a:solidFill>
                <a:srgbClr val="FFFF00"/>
              </a:solidFill>
            </a:endParaRPr>
          </a:p>
        </p:txBody>
      </p:sp>
      <p:sp>
        <p:nvSpPr>
          <p:cNvPr id="3" name="Pladsholder til indhold 2"/>
          <p:cNvSpPr>
            <a:spLocks noGrp="1"/>
          </p:cNvSpPr>
          <p:nvPr>
            <p:ph idx="1"/>
          </p:nvPr>
        </p:nvSpPr>
        <p:spPr/>
        <p:txBody>
          <a:bodyPr>
            <a:normAutofit/>
          </a:bodyPr>
          <a:lstStyle/>
          <a:p>
            <a:pPr marL="514350" lvl="0" indent="-514350">
              <a:buFont typeface="+mj-lt"/>
              <a:buAutoNum type="arabicPeriod"/>
            </a:pPr>
            <a:r>
              <a:rPr lang="da-DK" b="1" dirty="0" smtClean="0"/>
              <a:t>Moderselskabet </a:t>
            </a:r>
            <a:r>
              <a:rPr lang="da-DK" b="1" dirty="0"/>
              <a:t>M</a:t>
            </a:r>
            <a:r>
              <a:rPr lang="da-DK" dirty="0"/>
              <a:t> hæfter ikke for datterselskabet D</a:t>
            </a:r>
            <a:r>
              <a:rPr lang="da-DK" dirty="0" smtClean="0"/>
              <a:t>.</a:t>
            </a:r>
            <a:r>
              <a:rPr lang="da-DK" dirty="0"/>
              <a:t> </a:t>
            </a:r>
            <a:endParaRPr lang="da-DK" dirty="0" smtClean="0"/>
          </a:p>
          <a:p>
            <a:pPr marL="514350" lvl="0" indent="-514350">
              <a:buFont typeface="+mj-lt"/>
              <a:buAutoNum type="arabicPeriod"/>
            </a:pPr>
            <a:r>
              <a:rPr lang="da-DK" b="1" dirty="0" smtClean="0"/>
              <a:t>Hovedaktionæren </a:t>
            </a:r>
            <a:r>
              <a:rPr lang="da-DK" b="1" dirty="0"/>
              <a:t>H</a:t>
            </a:r>
            <a:r>
              <a:rPr lang="da-DK" dirty="0"/>
              <a:t> hæfter ikke for sit selskab ”D</a:t>
            </a:r>
            <a:r>
              <a:rPr lang="da-DK" dirty="0" smtClean="0"/>
              <a:t>”.</a:t>
            </a:r>
            <a:r>
              <a:rPr lang="da-DK" dirty="0"/>
              <a:t> </a:t>
            </a:r>
            <a:endParaRPr lang="da-DK" dirty="0" smtClean="0"/>
          </a:p>
          <a:p>
            <a:pPr marL="514350" lvl="0" indent="-514350">
              <a:buFont typeface="+mj-lt"/>
              <a:buAutoNum type="arabicPeriod"/>
            </a:pPr>
            <a:r>
              <a:rPr lang="da-DK" b="1" dirty="0" smtClean="0"/>
              <a:t>Hvert </a:t>
            </a:r>
            <a:r>
              <a:rPr lang="da-DK" b="1" dirty="0"/>
              <a:t>selskab</a:t>
            </a:r>
            <a:r>
              <a:rPr lang="da-DK" dirty="0"/>
              <a:t> er bærer af </a:t>
            </a:r>
            <a:r>
              <a:rPr lang="da-DK" dirty="0" smtClean="0"/>
              <a:t>egen ret </a:t>
            </a:r>
            <a:r>
              <a:rPr lang="da-DK" dirty="0"/>
              <a:t>og </a:t>
            </a:r>
            <a:r>
              <a:rPr lang="da-DK" dirty="0" smtClean="0"/>
              <a:t>egen pligt.</a:t>
            </a:r>
            <a:endParaRPr lang="da-DK" dirty="0"/>
          </a:p>
          <a:p>
            <a:pPr marL="514350" lvl="0" indent="-514350">
              <a:buFont typeface="+mj-lt"/>
              <a:buAutoNum type="arabicPeriod"/>
            </a:pPr>
            <a:r>
              <a:rPr lang="da-DK" b="1" dirty="0" smtClean="0"/>
              <a:t>Man </a:t>
            </a:r>
            <a:r>
              <a:rPr lang="da-DK" b="1" dirty="0"/>
              <a:t>kan ikke kontrahere</a:t>
            </a:r>
            <a:r>
              <a:rPr lang="da-DK" dirty="0"/>
              <a:t> med ”en koncern”, kun med ét eller flere specifikke </a:t>
            </a:r>
            <a:r>
              <a:rPr lang="da-DK" dirty="0" smtClean="0"/>
              <a:t>selskaber.</a:t>
            </a:r>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2</a:t>
            </a:fld>
            <a:endParaRPr lang="da-DK"/>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Hvordan forebygge? (1)</a:t>
            </a:r>
            <a:endParaRPr lang="da-DK" dirty="0">
              <a:solidFill>
                <a:srgbClr val="FFFF00"/>
              </a:solidFill>
            </a:endParaRPr>
          </a:p>
        </p:txBody>
      </p:sp>
      <p:sp>
        <p:nvSpPr>
          <p:cNvPr id="3" name="Pladsholder til indhold 2"/>
          <p:cNvSpPr>
            <a:spLocks noGrp="1"/>
          </p:cNvSpPr>
          <p:nvPr>
            <p:ph idx="1"/>
          </p:nvPr>
        </p:nvSpPr>
        <p:spPr/>
        <p:txBody>
          <a:bodyPr>
            <a:noAutofit/>
          </a:bodyPr>
          <a:lstStyle/>
          <a:p>
            <a:r>
              <a:rPr lang="da-DK" sz="2400" b="1" dirty="0" smtClean="0"/>
              <a:t>Forebyg ”uægte” gennembrud:</a:t>
            </a:r>
          </a:p>
          <a:p>
            <a:pPr lvl="1"/>
            <a:r>
              <a:rPr lang="da-DK" sz="2000" u="sng" dirty="0"/>
              <a:t>u</a:t>
            </a:r>
            <a:r>
              <a:rPr lang="da-DK" sz="2000" u="sng" dirty="0" smtClean="0"/>
              <a:t>ndgå dispositive </a:t>
            </a:r>
            <a:r>
              <a:rPr lang="da-DK" sz="2000" u="sng" dirty="0" err="1" smtClean="0"/>
              <a:t>comfort</a:t>
            </a:r>
            <a:r>
              <a:rPr lang="da-DK" sz="2000" u="sng" dirty="0" smtClean="0"/>
              <a:t> letters</a:t>
            </a:r>
            <a:r>
              <a:rPr lang="da-DK" sz="2000" dirty="0" smtClean="0"/>
              <a:t> (kautionsforpligtende)</a:t>
            </a:r>
          </a:p>
          <a:p>
            <a:pPr lvl="2"/>
            <a:r>
              <a:rPr lang="da-DK" sz="1800" dirty="0" smtClean="0"/>
              <a:t>hvorved der utilsigtet opstår kaution (ad U-2) </a:t>
            </a:r>
          </a:p>
          <a:p>
            <a:pPr lvl="1"/>
            <a:r>
              <a:rPr lang="da-DK" sz="2000" u="sng" dirty="0"/>
              <a:t>u</a:t>
            </a:r>
            <a:r>
              <a:rPr lang="da-DK" sz="2000" u="sng" dirty="0" smtClean="0"/>
              <a:t>ndgå ‘økonomisk enhed</a:t>
            </a:r>
            <a:r>
              <a:rPr lang="da-DK" sz="2000" dirty="0" smtClean="0"/>
              <a:t>’ M/D hhv. H/’D’</a:t>
            </a:r>
          </a:p>
          <a:p>
            <a:pPr lvl="2"/>
            <a:r>
              <a:rPr lang="da-DK" sz="1800" dirty="0" smtClean="0"/>
              <a:t>hvorved der utilsigtet opstår I/S-lignende struktur (ad U-3)</a:t>
            </a:r>
          </a:p>
          <a:p>
            <a:pPr lvl="1"/>
            <a:r>
              <a:rPr lang="da-DK" sz="2000" u="sng" dirty="0"/>
              <a:t>u</a:t>
            </a:r>
            <a:r>
              <a:rPr lang="da-DK" sz="2000" u="sng" dirty="0" smtClean="0"/>
              <a:t>ndgå medvirken</a:t>
            </a:r>
          </a:p>
          <a:p>
            <a:pPr lvl="2"/>
            <a:r>
              <a:rPr lang="da-DK" sz="1800" dirty="0" smtClean="0"/>
              <a:t>hvorved grove eller faglige fejl ikke blot hviler på selskabet, men også på M hhv. H (ad U-4)</a:t>
            </a:r>
          </a:p>
          <a:p>
            <a:pPr lvl="1"/>
            <a:r>
              <a:rPr lang="da-DK" sz="2000" u="sng" dirty="0"/>
              <a:t>u</a:t>
            </a:r>
            <a:r>
              <a:rPr lang="da-DK" sz="2000" u="sng" dirty="0" smtClean="0"/>
              <a:t>ndgå (som en selvfølge) illoyalitet</a:t>
            </a:r>
            <a:r>
              <a:rPr lang="da-DK" sz="2000" dirty="0" smtClean="0"/>
              <a:t> ad kreditorer og medejere</a:t>
            </a:r>
          </a:p>
          <a:p>
            <a:pPr lvl="2"/>
            <a:r>
              <a:rPr lang="da-DK" sz="1800" dirty="0"/>
              <a:t>t</a:t>
            </a:r>
            <a:r>
              <a:rPr lang="da-DK" sz="1800" dirty="0" smtClean="0"/>
              <a:t>hi den har (med rette) ikke domstolenes sympati</a:t>
            </a:r>
          </a:p>
          <a:p>
            <a:pPr lvl="2"/>
            <a:r>
              <a:rPr lang="da-DK" sz="1800" dirty="0"/>
              <a:t>d</a:t>
            </a:r>
            <a:r>
              <a:rPr lang="da-DK" sz="1800" dirty="0" smtClean="0"/>
              <a:t>vs. stædighed, smartness mv., der fører til værdispild for andre, rammes (ad U-5).</a:t>
            </a:r>
          </a:p>
          <a:p>
            <a:pPr lvl="1"/>
            <a:endParaRPr lang="da-DK" sz="2000" dirty="0" smtClean="0"/>
          </a:p>
          <a:p>
            <a:pPr lvl="1"/>
            <a:endParaRPr lang="da-DK" sz="2000" dirty="0" smtClean="0"/>
          </a:p>
          <a:p>
            <a:pPr lvl="1"/>
            <a:endParaRPr lang="da-DK" sz="2000" dirty="0" smtClean="0"/>
          </a:p>
          <a:p>
            <a:pPr marL="0" indent="0">
              <a:buNone/>
            </a:pPr>
            <a:r>
              <a:rPr lang="da-DK" sz="2400" dirty="0"/>
              <a:t>	</a:t>
            </a:r>
            <a:endParaRPr lang="da-DK" sz="2400" dirty="0" smtClean="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20</a:t>
            </a:fld>
            <a:endParaRPr lang="da-DK"/>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Hvordan forebygge? (2)</a:t>
            </a:r>
            <a:endParaRPr lang="da-DK" dirty="0">
              <a:solidFill>
                <a:srgbClr val="FFFF00"/>
              </a:solidFill>
            </a:endParaRPr>
          </a:p>
        </p:txBody>
      </p:sp>
      <p:sp>
        <p:nvSpPr>
          <p:cNvPr id="3" name="Pladsholder til indhold 2"/>
          <p:cNvSpPr>
            <a:spLocks noGrp="1"/>
          </p:cNvSpPr>
          <p:nvPr>
            <p:ph idx="1"/>
          </p:nvPr>
        </p:nvSpPr>
        <p:spPr>
          <a:xfrm>
            <a:off x="457200" y="1567333"/>
            <a:ext cx="8229600" cy="4525963"/>
          </a:xfrm>
        </p:spPr>
        <p:txBody>
          <a:bodyPr>
            <a:noAutofit/>
          </a:bodyPr>
          <a:lstStyle/>
          <a:p>
            <a:r>
              <a:rPr lang="da-DK" sz="2000" b="1" dirty="0" smtClean="0"/>
              <a:t>Forebyg ”ægte” gennembrud:</a:t>
            </a:r>
          </a:p>
          <a:p>
            <a:pPr lvl="1"/>
            <a:r>
              <a:rPr lang="da-DK" sz="2000" dirty="0"/>
              <a:t>d</a:t>
            </a:r>
            <a:r>
              <a:rPr lang="da-DK" sz="2000" dirty="0" smtClean="0"/>
              <a:t>et er næsten det enkleste af det hele</a:t>
            </a:r>
          </a:p>
          <a:p>
            <a:pPr lvl="1"/>
            <a:r>
              <a:rPr lang="da-DK" sz="2000" u="sng" dirty="0" smtClean="0"/>
              <a:t>5 simple råd</a:t>
            </a:r>
            <a:r>
              <a:rPr lang="da-DK" sz="2000" dirty="0" smtClean="0"/>
              <a:t> – fx ved D i et land med praksis/doktrin for gennembrud:</a:t>
            </a:r>
          </a:p>
          <a:p>
            <a:pPr marL="1314450" lvl="2" indent="-457200">
              <a:buFont typeface="+mj-lt"/>
              <a:buAutoNum type="arabicPeriod"/>
            </a:pPr>
            <a:r>
              <a:rPr lang="da-DK" sz="1800" dirty="0" smtClean="0"/>
              <a:t>giv </a:t>
            </a:r>
            <a:r>
              <a:rPr lang="da-DK" sz="1800" dirty="0"/>
              <a:t>D </a:t>
            </a:r>
            <a:r>
              <a:rPr lang="da-DK" sz="1800" dirty="0" smtClean="0"/>
              <a:t>en </a:t>
            </a:r>
            <a:r>
              <a:rPr lang="da-DK" sz="1800" u="sng" dirty="0"/>
              <a:t>relativt</a:t>
            </a:r>
            <a:r>
              <a:rPr lang="da-DK" sz="1800" dirty="0"/>
              <a:t> </a:t>
            </a:r>
            <a:r>
              <a:rPr lang="da-DK" sz="1800" dirty="0" smtClean="0"/>
              <a:t>set rimelig </a:t>
            </a:r>
            <a:r>
              <a:rPr lang="da-DK" sz="1800" dirty="0"/>
              <a:t>EK, ikke blot lovens </a:t>
            </a:r>
            <a:r>
              <a:rPr lang="da-DK" sz="1800" u="sng" dirty="0"/>
              <a:t>absolutte</a:t>
            </a:r>
            <a:r>
              <a:rPr lang="da-DK" sz="1800" dirty="0"/>
              <a:t> </a:t>
            </a:r>
            <a:r>
              <a:rPr lang="da-DK" sz="1800" dirty="0" smtClean="0"/>
              <a:t>kapitalkrav</a:t>
            </a:r>
          </a:p>
          <a:p>
            <a:pPr marL="1314450" lvl="2" indent="-457200">
              <a:buFont typeface="+mj-lt"/>
              <a:buAutoNum type="arabicPeriod"/>
            </a:pPr>
            <a:r>
              <a:rPr lang="da-DK" sz="1800" dirty="0" smtClean="0"/>
              <a:t>lad </a:t>
            </a:r>
            <a:r>
              <a:rPr lang="da-DK" sz="1800" dirty="0"/>
              <a:t>D beholde en </a:t>
            </a:r>
            <a:r>
              <a:rPr lang="da-DK" sz="1800" dirty="0" smtClean="0"/>
              <a:t>rimelig </a:t>
            </a:r>
            <a:r>
              <a:rPr lang="da-DK" sz="1800" dirty="0"/>
              <a:t>del af sit </a:t>
            </a:r>
            <a:r>
              <a:rPr lang="da-DK" sz="1800" dirty="0" smtClean="0"/>
              <a:t>overskud, dvs. undgå profit-stripping)</a:t>
            </a:r>
          </a:p>
          <a:p>
            <a:pPr marL="1314450" lvl="2" indent="-457200">
              <a:buFont typeface="+mj-lt"/>
              <a:buAutoNum type="arabicPeriod"/>
            </a:pPr>
            <a:r>
              <a:rPr lang="da-DK" sz="1800" dirty="0" smtClean="0"/>
              <a:t>overhold selskabsretlige formalia, herunder særskilte konti mv.</a:t>
            </a:r>
            <a:endParaRPr lang="da-DK" sz="1800" dirty="0"/>
          </a:p>
          <a:p>
            <a:pPr marL="1314450" lvl="2" indent="-457200">
              <a:buFont typeface="+mj-lt"/>
              <a:buAutoNum type="arabicPeriod"/>
            </a:pPr>
            <a:r>
              <a:rPr lang="da-DK" sz="1800" dirty="0" smtClean="0"/>
              <a:t>undgå identitet mellem </a:t>
            </a:r>
            <a:r>
              <a:rPr lang="da-DK" sz="1800" dirty="0"/>
              <a:t>D's og M's </a:t>
            </a:r>
            <a:r>
              <a:rPr lang="da-DK" sz="1800" dirty="0" smtClean="0"/>
              <a:t>bestyrelser</a:t>
            </a:r>
          </a:p>
          <a:p>
            <a:pPr marL="1314450" lvl="2" indent="-457200">
              <a:buFont typeface="+mj-lt"/>
              <a:buAutoNum type="arabicPeriod"/>
            </a:pPr>
            <a:r>
              <a:rPr lang="da-DK" sz="1800" dirty="0" smtClean="0"/>
              <a:t>lån </a:t>
            </a:r>
            <a:r>
              <a:rPr lang="da-DK" sz="1800" dirty="0"/>
              <a:t>ikke penge </a:t>
            </a:r>
            <a:r>
              <a:rPr lang="da-DK" sz="1800" u="sng" dirty="0"/>
              <a:t>fra</a:t>
            </a:r>
            <a:r>
              <a:rPr lang="da-DK" sz="1800" dirty="0"/>
              <a:t> D, og lån ikke penge </a:t>
            </a:r>
            <a:r>
              <a:rPr lang="da-DK" sz="1800" u="sng" dirty="0"/>
              <a:t>til</a:t>
            </a:r>
            <a:r>
              <a:rPr lang="da-DK" sz="1800" dirty="0"/>
              <a:t> </a:t>
            </a:r>
            <a:r>
              <a:rPr lang="da-DK" sz="1800" dirty="0" smtClean="0"/>
              <a:t>D, selv om det er selskabsretligt lovligt </a:t>
            </a:r>
          </a:p>
          <a:p>
            <a:pPr lvl="3" indent="-285750">
              <a:buFont typeface="Wingdings" pitchFamily="2" charset="2"/>
              <a:buChar char="Ø"/>
            </a:pPr>
            <a:r>
              <a:rPr lang="da-DK" sz="1400" dirty="0" smtClean="0"/>
              <a:t>(</a:t>
            </a:r>
            <a:r>
              <a:rPr lang="da-DK" sz="1400" dirty="0"/>
              <a:t>u: alm. daglig </a:t>
            </a:r>
            <a:r>
              <a:rPr lang="da-DK" sz="1400" dirty="0" smtClean="0"/>
              <a:t>mellemregning, jf. SL § 212: ”som  led i en sædvanlig forretningsmæssig disposition”)</a:t>
            </a:r>
            <a:endParaRPr lang="da-DK" dirty="0"/>
          </a:p>
          <a:p>
            <a:pPr lvl="1"/>
            <a:r>
              <a:rPr lang="da-DK" sz="2000" u="sng" dirty="0"/>
              <a:t>o</a:t>
            </a:r>
            <a:r>
              <a:rPr lang="da-DK" sz="2000" u="sng" dirty="0" smtClean="0"/>
              <a:t>g til slut</a:t>
            </a:r>
            <a:r>
              <a:rPr lang="da-DK" sz="2000" dirty="0" smtClean="0"/>
              <a:t>: forebyggelse af konkurskarantæne-hæftelse</a:t>
            </a:r>
          </a:p>
          <a:p>
            <a:pPr lvl="2"/>
            <a:r>
              <a:rPr lang="da-DK" sz="1600" dirty="0" smtClean="0"/>
              <a:t>forebygges selvsagt ved at undgå at komme under konkurskarantæne, </a:t>
            </a:r>
          </a:p>
          <a:p>
            <a:pPr lvl="2"/>
            <a:r>
              <a:rPr lang="da-DK" sz="1600" smtClean="0"/>
              <a:t>subsidiært ved </a:t>
            </a:r>
            <a:r>
              <a:rPr lang="da-DK" sz="1600" dirty="0" smtClean="0"/>
              <a:t>at overholde loven, hvis man alligevel kommer det!</a:t>
            </a:r>
            <a:endParaRPr lang="da-DK" sz="1600" dirty="0"/>
          </a:p>
          <a:p>
            <a:pPr lvl="1"/>
            <a:endParaRPr lang="da-DK" sz="1600" dirty="0" smtClean="0"/>
          </a:p>
          <a:p>
            <a:pPr lvl="1"/>
            <a:endParaRPr lang="da-DK" sz="1600" dirty="0" smtClean="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21</a:t>
            </a:fld>
            <a:endParaRPr lang="da-DK"/>
          </a:p>
        </p:txBody>
      </p:sp>
    </p:spTree>
    <p:extLst>
      <p:ext uri="{BB962C8B-B14F-4D97-AF65-F5344CB8AC3E}">
        <p14:creationId xmlns:p14="http://schemas.microsoft.com/office/powerpoint/2010/main" val="1093557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Og så dog alligevel …</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2400" b="1" dirty="0" smtClean="0"/>
              <a:t>Overblik </a:t>
            </a:r>
            <a:r>
              <a:rPr lang="da-DK" sz="2400" b="1" dirty="0"/>
              <a:t>over undtagelser </a:t>
            </a:r>
            <a:r>
              <a:rPr lang="da-DK" sz="2400" dirty="0"/>
              <a:t>– 6 stk. i alt</a:t>
            </a:r>
            <a:endParaRPr lang="da-DK" sz="2000" dirty="0"/>
          </a:p>
          <a:p>
            <a:pPr marL="914400" lvl="1" indent="-457200">
              <a:buFont typeface="+mj-lt"/>
              <a:buAutoNum type="arabicPeriod"/>
            </a:pPr>
            <a:r>
              <a:rPr lang="da-DK" sz="2000" dirty="0"/>
              <a:t>l</a:t>
            </a:r>
            <a:r>
              <a:rPr lang="da-DK" sz="2000" dirty="0" smtClean="0"/>
              <a:t>ov</a:t>
            </a:r>
          </a:p>
          <a:p>
            <a:pPr marL="914400" lvl="1" indent="-457200">
              <a:buFont typeface="+mj-lt"/>
              <a:buAutoNum type="arabicPeriod"/>
            </a:pPr>
            <a:r>
              <a:rPr lang="da-DK" sz="2000" dirty="0"/>
              <a:t>l</a:t>
            </a:r>
            <a:r>
              <a:rPr lang="da-DK" sz="2000" dirty="0" smtClean="0"/>
              <a:t>øfte</a:t>
            </a:r>
          </a:p>
          <a:p>
            <a:pPr marL="914400" lvl="1" indent="-457200">
              <a:buFont typeface="+mj-lt"/>
              <a:buAutoNum type="arabicPeriod"/>
            </a:pPr>
            <a:r>
              <a:rPr lang="da-DK" sz="2000" dirty="0" smtClean="0"/>
              <a:t>økonomisk enhed</a:t>
            </a:r>
          </a:p>
          <a:p>
            <a:pPr marL="914400" lvl="1" indent="-457200">
              <a:buFont typeface="+mj-lt"/>
              <a:buAutoNum type="arabicPeriod"/>
            </a:pPr>
            <a:r>
              <a:rPr lang="da-DK" sz="2000" dirty="0"/>
              <a:t>m</a:t>
            </a:r>
            <a:r>
              <a:rPr lang="da-DK" sz="2000" dirty="0" smtClean="0"/>
              <a:t>edvirken</a:t>
            </a:r>
          </a:p>
          <a:p>
            <a:pPr marL="914400" lvl="1" indent="-457200">
              <a:buFont typeface="+mj-lt"/>
              <a:buAutoNum type="arabicPeriod"/>
            </a:pPr>
            <a:r>
              <a:rPr lang="da-DK" sz="2000" dirty="0"/>
              <a:t>i</a:t>
            </a:r>
            <a:r>
              <a:rPr lang="da-DK" sz="2000" dirty="0" smtClean="0"/>
              <a:t>lloyalitet</a:t>
            </a:r>
          </a:p>
          <a:p>
            <a:pPr marL="914400" lvl="1" indent="-457200">
              <a:buFont typeface="+mj-lt"/>
              <a:buAutoNum type="arabicPeriod"/>
            </a:pPr>
            <a:r>
              <a:rPr lang="da-DK" sz="2000" dirty="0" smtClean="0"/>
              <a:t>ægte gennembrud</a:t>
            </a:r>
            <a:endParaRPr lang="da-DK" sz="2000" dirty="0"/>
          </a:p>
          <a:p>
            <a:pPr lvl="2"/>
            <a:r>
              <a:rPr lang="da-DK" sz="1800" dirty="0"/>
              <a:t>e</a:t>
            </a:r>
            <a:r>
              <a:rPr lang="da-DK" sz="1800" dirty="0" smtClean="0"/>
              <a:t>r det egentlig selskabsretligt </a:t>
            </a:r>
            <a:r>
              <a:rPr lang="da-DK" sz="1800" dirty="0"/>
              <a:t>problem?</a:t>
            </a:r>
          </a:p>
          <a:p>
            <a:pPr lvl="2"/>
            <a:r>
              <a:rPr lang="da-DK" sz="1800" dirty="0"/>
              <a:t>US: forlængelse af materiel ret (erstatningsret, kartelret, miljøret etc.)</a:t>
            </a:r>
          </a:p>
          <a:p>
            <a:pPr lvl="2"/>
            <a:r>
              <a:rPr lang="da-DK" sz="1800" dirty="0" smtClean="0"/>
              <a:t>DK (2013): en forlængelse </a:t>
            </a:r>
            <a:r>
              <a:rPr lang="da-DK" sz="1800" dirty="0"/>
              <a:t>af konkursretten, jf. ny KL § 167 om hæftelse ved overtrædelse af </a:t>
            </a:r>
            <a:r>
              <a:rPr lang="da-DK" sz="1800" dirty="0" smtClean="0"/>
              <a:t>konkurskarantæne.</a:t>
            </a:r>
            <a:r>
              <a:rPr lang="da-DK" sz="1800" dirty="0"/>
              <a:t> </a:t>
            </a:r>
            <a:endParaRPr lang="da-DK" sz="2000" dirty="0"/>
          </a:p>
          <a:p>
            <a:r>
              <a:rPr lang="da-DK" sz="2400" dirty="0"/>
              <a:t>EW i UfR 2012 B s. 203 ff. (”Medhæftende majoritetsejer”).</a:t>
            </a:r>
            <a:endParaRPr lang="da-DK" sz="2400" dirty="0" smtClean="0"/>
          </a:p>
          <a:p>
            <a:pPr marL="457200" lvl="1" indent="0">
              <a:buNone/>
            </a:pPr>
            <a:endParaRPr lang="da-DK" sz="2000" dirty="0" smtClean="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3</a:t>
            </a:fld>
            <a:endParaRPr lang="da-DK"/>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U-1</a:t>
            </a:r>
            <a:r>
              <a:rPr lang="da-DK" smtClean="0">
                <a:solidFill>
                  <a:srgbClr val="FFFF00"/>
                </a:solidFill>
              </a:rPr>
              <a:t>: </a:t>
            </a:r>
            <a:r>
              <a:rPr lang="da-DK" smtClean="0">
                <a:solidFill>
                  <a:srgbClr val="FFFF00"/>
                </a:solidFill>
              </a:rPr>
              <a:t>Lov.</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2000" b="1" dirty="0" smtClean="0"/>
              <a:t>Sambeskatning</a:t>
            </a:r>
            <a:r>
              <a:rPr lang="da-DK" sz="2000" dirty="0" smtClean="0"/>
              <a:t> – dansk eller international</a:t>
            </a:r>
            <a:endParaRPr lang="da-DK" sz="1800" dirty="0"/>
          </a:p>
          <a:p>
            <a:pPr lvl="1"/>
            <a:r>
              <a:rPr lang="da-DK" sz="1800" dirty="0" smtClean="0"/>
              <a:t>tidligere ”kun” dette: </a:t>
            </a:r>
          </a:p>
          <a:p>
            <a:pPr lvl="2"/>
            <a:r>
              <a:rPr lang="da-DK" sz="1800" dirty="0" smtClean="0"/>
              <a:t>administrationsselskabet </a:t>
            </a:r>
            <a:r>
              <a:rPr lang="da-DK" sz="1800" dirty="0"/>
              <a:t>i Danmark hæfter for skat af </a:t>
            </a:r>
            <a:r>
              <a:rPr lang="da-DK" sz="1800" dirty="0" smtClean="0"/>
              <a:t>sambeskatningsindkomsten</a:t>
            </a:r>
            <a:endParaRPr lang="da-DK" sz="1800" dirty="0"/>
          </a:p>
          <a:p>
            <a:pPr lvl="2"/>
            <a:r>
              <a:rPr lang="da-DK" sz="1800" dirty="0" smtClean="0"/>
              <a:t>”det </a:t>
            </a:r>
            <a:r>
              <a:rPr lang="da-DK" sz="1800" dirty="0"/>
              <a:t>ultimative moderselskab (i Danmark</a:t>
            </a:r>
            <a:r>
              <a:rPr lang="da-DK" sz="1800" dirty="0" smtClean="0"/>
              <a:t>)”</a:t>
            </a:r>
            <a:endParaRPr lang="da-DK" sz="1800" dirty="0"/>
          </a:p>
          <a:p>
            <a:pPr lvl="2"/>
            <a:r>
              <a:rPr lang="da-DK" sz="1800" dirty="0" smtClean="0"/>
              <a:t>selskabsskattelovens </a:t>
            </a:r>
            <a:r>
              <a:rPr lang="da-DK" sz="1800" dirty="0"/>
              <a:t>(SEL) § 31, stk. 4, og § 31 A, stk. </a:t>
            </a:r>
            <a:r>
              <a:rPr lang="da-DK" sz="1800" dirty="0" smtClean="0"/>
              <a:t>4</a:t>
            </a:r>
            <a:endParaRPr lang="da-DK" sz="1800" dirty="0"/>
          </a:p>
          <a:p>
            <a:pPr lvl="1"/>
            <a:r>
              <a:rPr lang="da-DK" sz="1800" dirty="0"/>
              <a:t>e</a:t>
            </a:r>
            <a:r>
              <a:rPr lang="da-DK" sz="1800" dirty="0" smtClean="0"/>
              <a:t>fter lovændring </a:t>
            </a:r>
            <a:r>
              <a:rPr lang="da-DK" sz="1800" dirty="0"/>
              <a:t>2012</a:t>
            </a:r>
          </a:p>
          <a:p>
            <a:pPr lvl="2"/>
            <a:r>
              <a:rPr lang="da-DK" sz="1600" dirty="0"/>
              <a:t>alle sambeskattede selskaber hæfter for skatten af hele sambeskatningsindkomsten</a:t>
            </a:r>
            <a:endParaRPr lang="da-DK" sz="1400" dirty="0"/>
          </a:p>
          <a:p>
            <a:pPr lvl="2"/>
            <a:r>
              <a:rPr lang="da-DK" sz="1600" dirty="0"/>
              <a:t>dog at frasolgt selskab ikke længere hæfter…</a:t>
            </a:r>
            <a:endParaRPr lang="da-DK" sz="1400" dirty="0"/>
          </a:p>
          <a:p>
            <a:pPr lvl="2"/>
            <a:r>
              <a:rPr lang="da-DK" sz="1600" dirty="0"/>
              <a:t>dvs. kan sælges, uden at køberen risikerer hæftelse for gammel skat…</a:t>
            </a:r>
            <a:endParaRPr lang="da-DK" sz="1400" dirty="0"/>
          </a:p>
          <a:p>
            <a:pPr lvl="2"/>
            <a:r>
              <a:rPr lang="da-DK" sz="1600" dirty="0"/>
              <a:t>til gengæld øges de tilbageværende selskabers hæftelse tilsvarende</a:t>
            </a:r>
            <a:r>
              <a:rPr lang="da-DK" sz="1600" dirty="0" smtClean="0"/>
              <a:t>.</a:t>
            </a:r>
            <a:endParaRPr lang="da-DK" sz="1800" dirty="0"/>
          </a:p>
          <a:p>
            <a:pPr lvl="0"/>
            <a:r>
              <a:rPr lang="da-DK" sz="2000" b="1" dirty="0" smtClean="0"/>
              <a:t>Konkurskarantæne</a:t>
            </a:r>
            <a:r>
              <a:rPr lang="da-DK" sz="2000" dirty="0" smtClean="0"/>
              <a:t> - hæftelse </a:t>
            </a:r>
            <a:r>
              <a:rPr lang="da-DK" sz="2000" dirty="0"/>
              <a:t>ved </a:t>
            </a:r>
            <a:r>
              <a:rPr lang="da-DK" sz="2000" dirty="0" smtClean="0"/>
              <a:t>overtrædelse, KL § 167 (lovforslag)</a:t>
            </a:r>
            <a:endParaRPr lang="da-DK" sz="1800" dirty="0"/>
          </a:p>
          <a:p>
            <a:pPr lvl="1"/>
            <a:r>
              <a:rPr lang="da-DK" sz="1800" dirty="0"/>
              <a:t>er </a:t>
            </a:r>
            <a:r>
              <a:rPr lang="da-DK" sz="1800" dirty="0" smtClean="0"/>
              <a:t>ganske vist lovbestemt</a:t>
            </a:r>
            <a:r>
              <a:rPr lang="da-DK" sz="1800" dirty="0"/>
              <a:t>…</a:t>
            </a:r>
            <a:endParaRPr lang="da-DK" sz="1600" dirty="0"/>
          </a:p>
          <a:p>
            <a:pPr lvl="1"/>
            <a:r>
              <a:rPr lang="da-DK" sz="1800" dirty="0"/>
              <a:t>men har så stærke lighedstræk med hæftelsesgennembrud…</a:t>
            </a:r>
            <a:endParaRPr lang="da-DK" sz="1600" dirty="0"/>
          </a:p>
          <a:p>
            <a:pPr lvl="1"/>
            <a:r>
              <a:rPr lang="da-DK" sz="1800" dirty="0"/>
              <a:t>at bestemmelsen bedst behandles dér</a:t>
            </a:r>
            <a:r>
              <a:rPr lang="da-DK" sz="1800" dirty="0" smtClean="0"/>
              <a:t>.</a:t>
            </a:r>
          </a:p>
          <a:p>
            <a:endParaRPr lang="da-DK" sz="2000" dirty="0" smtClean="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4</a:t>
            </a:fld>
            <a:endParaRPr lang="da-DK"/>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da-DK" dirty="0" smtClean="0">
                <a:solidFill>
                  <a:srgbClr val="FFFF00"/>
                </a:solidFill>
              </a:rPr>
              <a:t>U-2: Løfte, dvs. ‘mislykket’ letter (1).</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1800" b="1" dirty="0" smtClean="0"/>
              <a:t>Støtteerklæring</a:t>
            </a:r>
            <a:r>
              <a:rPr lang="da-DK" sz="1800" dirty="0" smtClean="0"/>
              <a:t> </a:t>
            </a:r>
            <a:r>
              <a:rPr lang="da-DK" sz="1800" dirty="0"/>
              <a:t>- letter of </a:t>
            </a:r>
            <a:r>
              <a:rPr lang="da-DK" sz="1800" dirty="0" err="1"/>
              <a:t>comfort</a:t>
            </a:r>
            <a:endParaRPr lang="da-DK" sz="1400" dirty="0"/>
          </a:p>
          <a:p>
            <a:pPr lvl="1"/>
            <a:r>
              <a:rPr lang="da-DK" sz="1400" dirty="0"/>
              <a:t>t</a:t>
            </a:r>
            <a:r>
              <a:rPr lang="da-DK" sz="1400" dirty="0" smtClean="0"/>
              <a:t>ilsigter netop </a:t>
            </a:r>
            <a:r>
              <a:rPr lang="da-DK" sz="1400" u="sng" dirty="0"/>
              <a:t>ikke</a:t>
            </a:r>
            <a:r>
              <a:rPr lang="da-DK" sz="1400" dirty="0"/>
              <a:t> at være </a:t>
            </a:r>
            <a:r>
              <a:rPr lang="da-DK" sz="1400" dirty="0" smtClean="0"/>
              <a:t>dispositiv</a:t>
            </a:r>
            <a:r>
              <a:rPr lang="da-DK" sz="1400" dirty="0"/>
              <a:t> </a:t>
            </a:r>
          </a:p>
          <a:p>
            <a:pPr lvl="1"/>
            <a:r>
              <a:rPr lang="da-DK" sz="1400" dirty="0"/>
              <a:t>men kan efter </a:t>
            </a:r>
            <a:r>
              <a:rPr lang="da-DK" sz="1400" dirty="0" smtClean="0"/>
              <a:t>en konkret </a:t>
            </a:r>
            <a:r>
              <a:rPr lang="da-DK" sz="1400" dirty="0"/>
              <a:t>fortolkning være </a:t>
            </a:r>
            <a:r>
              <a:rPr lang="da-DK" sz="1400" dirty="0" smtClean="0"/>
              <a:t>det</a:t>
            </a:r>
          </a:p>
          <a:p>
            <a:pPr lvl="1"/>
            <a:r>
              <a:rPr lang="da-DK" sz="1400" dirty="0"/>
              <a:t>m</a:t>
            </a:r>
            <a:r>
              <a:rPr lang="da-DK" sz="1400" dirty="0" smtClean="0"/>
              <a:t>eget stærkt udgangspunkt: ordlyden</a:t>
            </a:r>
            <a:endParaRPr lang="da-DK" sz="1400" dirty="0"/>
          </a:p>
          <a:p>
            <a:pPr lvl="0"/>
            <a:r>
              <a:rPr lang="da-DK" sz="1800" b="1" dirty="0"/>
              <a:t>Engesvang Trælast</a:t>
            </a:r>
            <a:r>
              <a:rPr lang="da-DK" sz="1800" dirty="0"/>
              <a:t>, UfR 1994.470 H</a:t>
            </a:r>
            <a:endParaRPr lang="da-DK" sz="1400" dirty="0"/>
          </a:p>
          <a:p>
            <a:pPr lvl="1"/>
            <a:r>
              <a:rPr lang="da-DK" sz="1400" dirty="0"/>
              <a:t>+hæftelse</a:t>
            </a:r>
            <a:endParaRPr lang="da-DK" sz="1200" dirty="0"/>
          </a:p>
          <a:p>
            <a:pPr lvl="1"/>
            <a:r>
              <a:rPr lang="da-DK" sz="1400" dirty="0"/>
              <a:t>begyndte med "Hensigtserklæring", men sluttede med dispositiv </a:t>
            </a:r>
            <a:r>
              <a:rPr lang="da-DK" sz="1400" dirty="0" smtClean="0"/>
              <a:t>ordlyd</a:t>
            </a:r>
            <a:endParaRPr lang="da-DK" sz="1200" dirty="0"/>
          </a:p>
          <a:p>
            <a:pPr lvl="0"/>
            <a:r>
              <a:rPr lang="da-DK" sz="1800" b="1" dirty="0" err="1"/>
              <a:t>Scanbroker</a:t>
            </a:r>
            <a:r>
              <a:rPr lang="da-DK" sz="1800" b="1" dirty="0"/>
              <a:t> / </a:t>
            </a:r>
            <a:r>
              <a:rPr lang="da-DK" sz="1800" b="1" dirty="0" err="1"/>
              <a:t>Nomura</a:t>
            </a:r>
            <a:r>
              <a:rPr lang="da-DK" sz="1800" dirty="0"/>
              <a:t>, UfR 1998.455 H</a:t>
            </a:r>
            <a:endParaRPr lang="da-DK" sz="1400" dirty="0"/>
          </a:p>
          <a:p>
            <a:pPr lvl="1"/>
            <a:r>
              <a:rPr lang="da-DK" sz="1400" dirty="0"/>
              <a:t>ingen hæftelse</a:t>
            </a:r>
            <a:endParaRPr lang="da-DK" sz="1200" dirty="0"/>
          </a:p>
          <a:p>
            <a:pPr lvl="1"/>
            <a:r>
              <a:rPr lang="da-DK" sz="1400" dirty="0" err="1"/>
              <a:t>Nomura</a:t>
            </a:r>
            <a:r>
              <a:rPr lang="da-DK" sz="1400" dirty="0"/>
              <a:t> "stod bag" holdeforretningerne</a:t>
            </a:r>
            <a:endParaRPr lang="da-DK" sz="1200" dirty="0"/>
          </a:p>
          <a:p>
            <a:pPr lvl="1"/>
            <a:r>
              <a:rPr lang="da-DK" sz="1400" dirty="0"/>
              <a:t>dette var ikke en tilstrækkeligt dispositiv </a:t>
            </a:r>
            <a:r>
              <a:rPr lang="da-DK" sz="1400" dirty="0" smtClean="0"/>
              <a:t>tekst</a:t>
            </a:r>
            <a:endParaRPr lang="da-DK" sz="1200" dirty="0"/>
          </a:p>
          <a:p>
            <a:pPr lvl="0"/>
            <a:r>
              <a:rPr lang="da-DK" sz="1800" b="1" dirty="0"/>
              <a:t>SCS Holding</a:t>
            </a:r>
            <a:r>
              <a:rPr lang="da-DK" sz="1800" dirty="0"/>
              <a:t>, UfR 1998.1289 H</a:t>
            </a:r>
            <a:endParaRPr lang="da-DK" sz="1400" dirty="0"/>
          </a:p>
          <a:p>
            <a:pPr lvl="1"/>
            <a:r>
              <a:rPr lang="da-DK" sz="1400" dirty="0"/>
              <a:t>ingen hæftelse</a:t>
            </a:r>
            <a:endParaRPr lang="da-DK" sz="1200" dirty="0"/>
          </a:p>
          <a:p>
            <a:pPr lvl="1"/>
            <a:r>
              <a:rPr lang="da-DK" sz="1400" dirty="0"/>
              <a:t>"vil økonomisk støtte D, så D kan opfylde ...";</a:t>
            </a:r>
            <a:endParaRPr lang="da-DK" sz="1200" dirty="0"/>
          </a:p>
          <a:p>
            <a:pPr lvl="1"/>
            <a:r>
              <a:rPr lang="da-DK" sz="1400" dirty="0"/>
              <a:t>HR-flertal: kun faktuel udtalelse</a:t>
            </a:r>
            <a:endParaRPr lang="da-DK" sz="1200" dirty="0"/>
          </a:p>
          <a:p>
            <a:pPr lvl="1"/>
            <a:r>
              <a:rPr lang="da-DK" sz="1400" dirty="0"/>
              <a:t>dissens: svarer til Engesvang</a:t>
            </a:r>
            <a:endParaRPr lang="da-DK" sz="1200" dirty="0"/>
          </a:p>
          <a:p>
            <a:pPr lvl="1"/>
            <a:r>
              <a:rPr lang="da-DK" sz="1400" dirty="0"/>
              <a:t>herefter er denne ordlyd et godt </a:t>
            </a:r>
            <a:r>
              <a:rPr lang="da-DK" sz="1400" dirty="0" err="1"/>
              <a:t>paradigma</a:t>
            </a:r>
            <a:r>
              <a:rPr lang="da-DK" sz="1400" dirty="0"/>
              <a:t>!</a:t>
            </a:r>
            <a:br>
              <a:rPr lang="da-DK" sz="1400" dirty="0"/>
            </a:br>
            <a:endParaRPr lang="da-DK" sz="1200" dirty="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5</a:t>
            </a:fld>
            <a:endParaRPr lang="da-DK"/>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da-DK" dirty="0" smtClean="0">
                <a:solidFill>
                  <a:srgbClr val="FFFF00"/>
                </a:solidFill>
              </a:rPr>
              <a:t>U-2: Løfte, dvs. ‘mislykket’ letter (2).</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en-US" sz="2800" b="1" dirty="0" err="1" smtClean="0"/>
              <a:t>Centralsavværket</a:t>
            </a:r>
            <a:r>
              <a:rPr lang="en-US" sz="2800" b="1" dirty="0" smtClean="0"/>
              <a:t> </a:t>
            </a:r>
            <a:r>
              <a:rPr lang="en-US" sz="2800" b="1" dirty="0"/>
              <a:t>A/S</a:t>
            </a:r>
            <a:r>
              <a:rPr lang="en-US" sz="2800" dirty="0"/>
              <a:t>, UfR 2009.1512 H</a:t>
            </a:r>
            <a:endParaRPr lang="da-DK" sz="2800" dirty="0"/>
          </a:p>
          <a:p>
            <a:pPr lvl="1"/>
            <a:r>
              <a:rPr lang="da-DK" sz="2000" dirty="0"/>
              <a:t>årsberetning: “Bestyrelse og ejere vil sørge for den nødvendige kapital til S’ fortsatte drift og fremadrettede udvikling”</a:t>
            </a:r>
          </a:p>
          <a:p>
            <a:pPr lvl="1"/>
            <a:r>
              <a:rPr lang="da-DK" sz="2000" dirty="0"/>
              <a:t>næste år: “... stille likviditet til rådighed, således at S samlet forventes at have den nødvendige likviditet til at kunne gennemføre de budgetterede aktiviteter for det kommende år”</a:t>
            </a:r>
          </a:p>
          <a:p>
            <a:pPr lvl="1"/>
            <a:r>
              <a:rPr lang="da-DK" sz="2000" dirty="0" smtClean="0"/>
              <a:t>Højesteret: </a:t>
            </a:r>
            <a:r>
              <a:rPr lang="da-DK" sz="2000" dirty="0"/>
              <a:t>“Generelle udsagn rettet til en ubestemt personkreds ...</a:t>
            </a:r>
          </a:p>
          <a:p>
            <a:pPr lvl="1"/>
            <a:r>
              <a:rPr lang="da-DK" sz="2000" dirty="0"/>
              <a:t>... uden at det fremgår, at der er tale om en </a:t>
            </a:r>
            <a:r>
              <a:rPr lang="da-DK" sz="2000" dirty="0" err="1"/>
              <a:t>indeståelse</a:t>
            </a:r>
            <a:r>
              <a:rPr lang="da-DK" sz="2000" dirty="0"/>
              <a:t> for S’ forpligtelser over for kreditorerne”</a:t>
            </a:r>
          </a:p>
          <a:p>
            <a:pPr lvl="1"/>
            <a:r>
              <a:rPr lang="da-DK" sz="2000" u="sng" dirty="0"/>
              <a:t>tysk ret</a:t>
            </a:r>
            <a:r>
              <a:rPr lang="da-DK" sz="2000" dirty="0"/>
              <a:t>: </a:t>
            </a:r>
            <a:endParaRPr lang="da-DK" sz="2000" dirty="0" smtClean="0"/>
          </a:p>
          <a:p>
            <a:pPr lvl="2"/>
            <a:r>
              <a:rPr lang="da-DK" sz="1600" dirty="0"/>
              <a:t>e</a:t>
            </a:r>
            <a:r>
              <a:rPr lang="da-DK" sz="1600" dirty="0" smtClean="0"/>
              <a:t>t M’s </a:t>
            </a:r>
            <a:r>
              <a:rPr lang="da-DK" sz="1600" dirty="0"/>
              <a:t>årsrapport med </a:t>
            </a:r>
            <a:r>
              <a:rPr lang="da-DK" sz="1600" dirty="0" smtClean="0"/>
              <a:t>en sådan </a:t>
            </a:r>
            <a:r>
              <a:rPr lang="da-DK" sz="1600" dirty="0"/>
              <a:t>erklæring er et tilbud </a:t>
            </a:r>
            <a:endParaRPr lang="da-DK" sz="1600" dirty="0" smtClean="0"/>
          </a:p>
          <a:p>
            <a:pPr lvl="2"/>
            <a:r>
              <a:rPr lang="da-DK" sz="1600" dirty="0"/>
              <a:t>d</a:t>
            </a:r>
            <a:r>
              <a:rPr lang="da-DK" sz="1600" dirty="0" smtClean="0"/>
              <a:t>et accepteres </a:t>
            </a:r>
            <a:r>
              <a:rPr lang="da-DK" sz="1600" dirty="0"/>
              <a:t>ved at kontrahere med et omfattet D</a:t>
            </a:r>
            <a:r>
              <a:rPr lang="da-DK" sz="1600" dirty="0" smtClean="0"/>
              <a:t>.</a:t>
            </a:r>
            <a:endParaRPr lang="da-DK" sz="1600" dirty="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6</a:t>
            </a:fld>
            <a:endParaRPr lang="da-DK"/>
          </a:p>
        </p:txBody>
      </p:sp>
    </p:spTree>
    <p:extLst>
      <p:ext uri="{BB962C8B-B14F-4D97-AF65-F5344CB8AC3E}">
        <p14:creationId xmlns:p14="http://schemas.microsoft.com/office/powerpoint/2010/main" val="758298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da-DK" dirty="0" smtClean="0">
                <a:solidFill>
                  <a:srgbClr val="FFFF00"/>
                </a:solidFill>
              </a:rPr>
              <a:t>U-2: Løfte, dvs. ‘mislykket’ letter (3).</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2000" b="1" dirty="0" err="1" smtClean="0"/>
              <a:t>ProTeleVision</a:t>
            </a:r>
            <a:r>
              <a:rPr lang="da-DK" sz="2000" dirty="0"/>
              <a:t>, UfR 2011.2726/2 H</a:t>
            </a:r>
            <a:endParaRPr lang="da-DK" sz="1800" dirty="0"/>
          </a:p>
          <a:p>
            <a:pPr lvl="1"/>
            <a:r>
              <a:rPr lang="da-DK" sz="1800" dirty="0"/>
              <a:t>principiel udtalelse fra Højesteret:</a:t>
            </a:r>
            <a:endParaRPr lang="da-DK" sz="1400" dirty="0"/>
          </a:p>
          <a:p>
            <a:pPr lvl="1"/>
            <a:r>
              <a:rPr lang="da-DK" sz="1800" dirty="0"/>
              <a:t>”Det følger af Højesterets praksis vedrørende støtteerklæringer, at det i første række er indholdet af den konkrete støtteerklæring, som er bestemmende for, i hvilket omfang en erklæringsgiver bliver forpligtet over for erklæringens adressat”.</a:t>
            </a:r>
            <a:endParaRPr lang="da-DK" sz="1400" dirty="0"/>
          </a:p>
          <a:p>
            <a:pPr lvl="1"/>
            <a:r>
              <a:rPr lang="da-DK" sz="1800" dirty="0"/>
              <a:t>hverken </a:t>
            </a:r>
            <a:r>
              <a:rPr lang="da-DK" sz="1800" dirty="0" smtClean="0"/>
              <a:t>det </a:t>
            </a:r>
            <a:r>
              <a:rPr lang="da-DK" sz="1800" dirty="0"/>
              <a:t>forhold, at M havde lovet ikke at afhænde aktierne i D, men at dette var gået konkurs</a:t>
            </a:r>
            <a:r>
              <a:rPr lang="da-DK" sz="1800" dirty="0" smtClean="0"/>
              <a:t>, </a:t>
            </a:r>
            <a:endParaRPr lang="da-DK" sz="1200" dirty="0"/>
          </a:p>
          <a:p>
            <a:pPr lvl="1"/>
            <a:r>
              <a:rPr lang="da-DK" sz="1800" dirty="0"/>
              <a:t>e</a:t>
            </a:r>
            <a:r>
              <a:rPr lang="da-DK" sz="1800" dirty="0" smtClean="0"/>
              <a:t>ller et </a:t>
            </a:r>
            <a:r>
              <a:rPr lang="da-DK" sz="1800" dirty="0"/>
              <a:t>udsagn om, at ”[M] løbende gennemgår [D’s] status, som det er [M’s] politik at støtte økonomisk med henblik på at sikre, at [leverandøren] ikke lider et tab...” ...</a:t>
            </a:r>
            <a:endParaRPr lang="da-DK" sz="1400" dirty="0"/>
          </a:p>
          <a:p>
            <a:pPr lvl="1"/>
            <a:r>
              <a:rPr lang="da-DK" sz="1800" dirty="0"/>
              <a:t>kunne føre til, at M hæftede, hverken når man betragtede det citerede afsnit isoleret eller sammenholdt med erklæringens øvrige indhold</a:t>
            </a:r>
            <a:endParaRPr lang="da-DK" sz="1400" dirty="0"/>
          </a:p>
          <a:p>
            <a:pPr lvl="1"/>
            <a:r>
              <a:rPr lang="en-US" sz="1800" dirty="0" smtClean="0"/>
              <a:t>den </a:t>
            </a:r>
            <a:r>
              <a:rPr lang="en-US" sz="1800" dirty="0" err="1"/>
              <a:t>originale</a:t>
            </a:r>
            <a:r>
              <a:rPr lang="en-US" sz="1800" dirty="0"/>
              <a:t> </a:t>
            </a:r>
            <a:r>
              <a:rPr lang="en-US" sz="1800" dirty="0" err="1"/>
              <a:t>engelske</a:t>
            </a:r>
            <a:r>
              <a:rPr lang="en-US" sz="1800" dirty="0"/>
              <a:t> </a:t>
            </a:r>
            <a:r>
              <a:rPr lang="en-US" sz="1800" dirty="0" err="1"/>
              <a:t>tekst</a:t>
            </a:r>
            <a:r>
              <a:rPr lang="en-US" sz="1800" dirty="0"/>
              <a:t> </a:t>
            </a:r>
            <a:r>
              <a:rPr lang="en-US" sz="1800" dirty="0" err="1"/>
              <a:t>lød</a:t>
            </a:r>
            <a:r>
              <a:rPr lang="en-US" sz="1800" dirty="0"/>
              <a:t> </a:t>
            </a:r>
            <a:r>
              <a:rPr lang="en-US" sz="1800" dirty="0" err="1"/>
              <a:t>således</a:t>
            </a:r>
            <a:r>
              <a:rPr lang="en-US" sz="1800" dirty="0"/>
              <a:t>: </a:t>
            </a:r>
            <a:endParaRPr lang="da-DK" sz="1400" dirty="0"/>
          </a:p>
          <a:p>
            <a:pPr lvl="2"/>
            <a:r>
              <a:rPr lang="en-US" sz="1400" dirty="0"/>
              <a:t>”[W]e confirm that we shall continuously review the status of PTV, which it is our policy to support financially, and that we shall use our influence to ensure that GPV will not suffer any loss </a:t>
            </a:r>
            <a:r>
              <a:rPr lang="en-US" sz="1400" dirty="0" smtClean="0"/>
              <a:t>...”.</a:t>
            </a:r>
            <a:endParaRPr lang="da-DK" sz="1200" dirty="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7</a:t>
            </a:fld>
            <a:endParaRPr lang="da-DK"/>
          </a:p>
        </p:txBody>
      </p:sp>
    </p:spTree>
    <p:extLst>
      <p:ext uri="{BB962C8B-B14F-4D97-AF65-F5344CB8AC3E}">
        <p14:creationId xmlns:p14="http://schemas.microsoft.com/office/powerpoint/2010/main" val="208242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U-3: ”Økonomisk enhed”</a:t>
            </a:r>
            <a:r>
              <a:rPr lang="da-DK" dirty="0">
                <a:solidFill>
                  <a:srgbClr val="FFFF00"/>
                </a:solidFill>
              </a:rPr>
              <a:t> </a:t>
            </a:r>
            <a:r>
              <a:rPr lang="da-DK" dirty="0" smtClean="0">
                <a:solidFill>
                  <a:srgbClr val="FFFF00"/>
                </a:solidFill>
              </a:rPr>
              <a:t>(1).</a:t>
            </a:r>
            <a:endParaRPr lang="da-DK" dirty="0">
              <a:solidFill>
                <a:srgbClr val="FFFF00"/>
              </a:solidFill>
            </a:endParaRPr>
          </a:p>
        </p:txBody>
      </p:sp>
      <p:sp>
        <p:nvSpPr>
          <p:cNvPr id="3" name="Pladsholder til indhold 2"/>
          <p:cNvSpPr>
            <a:spLocks noGrp="1"/>
          </p:cNvSpPr>
          <p:nvPr>
            <p:ph idx="1"/>
          </p:nvPr>
        </p:nvSpPr>
        <p:spPr/>
        <p:txBody>
          <a:bodyPr>
            <a:noAutofit/>
          </a:bodyPr>
          <a:lstStyle/>
          <a:p>
            <a:pPr lvl="0"/>
            <a:r>
              <a:rPr lang="da-DK" sz="2000" b="1" dirty="0" smtClean="0"/>
              <a:t>Dvs</a:t>
            </a:r>
            <a:r>
              <a:rPr lang="da-DK" sz="2000" b="1" dirty="0"/>
              <a:t>. deltagelse i en ”økonomisk enhed</a:t>
            </a:r>
            <a:r>
              <a:rPr lang="da-DK" sz="2000" dirty="0"/>
              <a:t> …</a:t>
            </a:r>
            <a:endParaRPr lang="da-DK" sz="1800" dirty="0"/>
          </a:p>
          <a:p>
            <a:pPr lvl="1"/>
            <a:r>
              <a:rPr lang="da-DK" sz="1800" dirty="0"/>
              <a:t>svarende til I/S</a:t>
            </a:r>
            <a:endParaRPr lang="da-DK" sz="1400" dirty="0"/>
          </a:p>
          <a:p>
            <a:pPr lvl="1"/>
            <a:r>
              <a:rPr lang="da-DK" sz="1800" dirty="0"/>
              <a:t>eller </a:t>
            </a:r>
            <a:r>
              <a:rPr lang="da-DK" sz="1800" dirty="0" smtClean="0"/>
              <a:t>anden form for fælles virksomhed</a:t>
            </a:r>
            <a:r>
              <a:rPr lang="da-DK" sz="1800" dirty="0"/>
              <a:t> </a:t>
            </a:r>
            <a:r>
              <a:rPr lang="da-DK" sz="1800" dirty="0" smtClean="0"/>
              <a:t>uden hæftelsesbegrænsning.</a:t>
            </a:r>
            <a:endParaRPr lang="da-DK" sz="1800" dirty="0"/>
          </a:p>
          <a:p>
            <a:pPr lvl="0"/>
            <a:r>
              <a:rPr lang="da-DK" sz="2000" b="1" dirty="0"/>
              <a:t>Akzo Nobel</a:t>
            </a:r>
            <a:r>
              <a:rPr lang="da-DK" sz="2000" dirty="0"/>
              <a:t>, dom 10/9 2009, C-97/08-P</a:t>
            </a:r>
            <a:endParaRPr lang="da-DK" sz="1800" dirty="0"/>
          </a:p>
          <a:p>
            <a:pPr lvl="1"/>
            <a:r>
              <a:rPr lang="da-DK" sz="1800" dirty="0"/>
              <a:t>D’er fremstillede B-vitaminer til veterinær anvendelse</a:t>
            </a:r>
            <a:endParaRPr lang="da-DK" sz="1400" dirty="0"/>
          </a:p>
          <a:p>
            <a:pPr lvl="1"/>
            <a:r>
              <a:rPr lang="da-DK" sz="1800" dirty="0"/>
              <a:t>deltog i ulovlig karteldannelse – bøder, evt. erstatning</a:t>
            </a:r>
            <a:endParaRPr lang="da-DK" sz="1400" dirty="0"/>
          </a:p>
          <a:p>
            <a:pPr lvl="1"/>
            <a:r>
              <a:rPr lang="da-DK" sz="1800" dirty="0"/>
              <a:t>hæftede M?</a:t>
            </a:r>
            <a:endParaRPr lang="da-DK" sz="1400" dirty="0"/>
          </a:p>
          <a:p>
            <a:pPr lvl="1"/>
            <a:r>
              <a:rPr lang="da-DK" sz="1800" dirty="0"/>
              <a:t>i</a:t>
            </a:r>
            <a:r>
              <a:rPr lang="da-DK" sz="1800" dirty="0" smtClean="0"/>
              <a:t>kke </a:t>
            </a:r>
            <a:r>
              <a:rPr lang="da-DK" sz="1800" dirty="0"/>
              <a:t>automatisk, sagde EUD</a:t>
            </a:r>
            <a:endParaRPr lang="da-DK" sz="1400" dirty="0"/>
          </a:p>
          <a:p>
            <a:pPr lvl="1"/>
            <a:r>
              <a:rPr lang="da-DK" sz="1800" dirty="0"/>
              <a:t>men </a:t>
            </a:r>
            <a:r>
              <a:rPr lang="da-DK" sz="1800" dirty="0" smtClean="0"/>
              <a:t>M havde </a:t>
            </a:r>
            <a:r>
              <a:rPr lang="da-DK" sz="1800" dirty="0"/>
              <a:t>afgørende indflydelse på </a:t>
            </a:r>
            <a:r>
              <a:rPr lang="da-DK" sz="1800" dirty="0" smtClean="0"/>
              <a:t>D’erne …</a:t>
            </a:r>
            <a:endParaRPr lang="da-DK" sz="1400" dirty="0"/>
          </a:p>
          <a:p>
            <a:pPr lvl="1"/>
            <a:r>
              <a:rPr lang="da-DK" sz="1800" dirty="0"/>
              <a:t>o</a:t>
            </a:r>
            <a:r>
              <a:rPr lang="da-DK" sz="1800" dirty="0" smtClean="0"/>
              <a:t>g indgik </a:t>
            </a:r>
            <a:r>
              <a:rPr lang="da-DK" sz="1800" dirty="0"/>
              <a:t>herved i en ”økonomisk enhed”, der begik overtrædelsen</a:t>
            </a:r>
            <a:endParaRPr lang="da-DK" sz="1400" dirty="0"/>
          </a:p>
          <a:p>
            <a:pPr lvl="1"/>
            <a:r>
              <a:rPr lang="da-DK" sz="1800" dirty="0"/>
              <a:t>en ”økonomisk enhed” kan bestå af flere juridiske personer</a:t>
            </a:r>
            <a:endParaRPr lang="da-DK" sz="1400" dirty="0"/>
          </a:p>
          <a:p>
            <a:pPr lvl="1"/>
            <a:r>
              <a:rPr lang="da-DK" sz="1800" dirty="0"/>
              <a:t>har </a:t>
            </a:r>
            <a:r>
              <a:rPr lang="da-DK" sz="1800" dirty="0" smtClean="0"/>
              <a:t>”et personligt </a:t>
            </a:r>
            <a:r>
              <a:rPr lang="da-DK" sz="1800" dirty="0"/>
              <a:t>ansvar for den økonomiske enhed” (I/S-lignende)</a:t>
            </a:r>
            <a:endParaRPr lang="da-DK" sz="1400" dirty="0"/>
          </a:p>
          <a:p>
            <a:pPr lvl="1"/>
            <a:r>
              <a:rPr lang="da-DK" sz="1800" dirty="0"/>
              <a:t>bevis for M’s faktiske deltagelse i kartellet krævedes </a:t>
            </a:r>
            <a:r>
              <a:rPr lang="da-DK" sz="1800" u="sng" dirty="0"/>
              <a:t>ikke</a:t>
            </a:r>
            <a:endParaRPr lang="da-DK" sz="1400" u="sng" dirty="0"/>
          </a:p>
          <a:p>
            <a:pPr lvl="1"/>
            <a:r>
              <a:rPr lang="da-DK" sz="1800" dirty="0" smtClean="0"/>
              <a:t>EUD </a:t>
            </a:r>
            <a:r>
              <a:rPr lang="da-DK" sz="1800" dirty="0"/>
              <a:t>understreger: det er ikke et ”objektivt ansvar” (præmis 77</a:t>
            </a:r>
            <a:r>
              <a:rPr lang="da-DK" sz="1800" dirty="0" smtClean="0"/>
              <a:t>) – men det nærmer sig.</a:t>
            </a:r>
            <a:endParaRPr lang="da-DK" sz="1400" dirty="0"/>
          </a:p>
          <a:p>
            <a:pPr marL="0" indent="0">
              <a:buNone/>
            </a:pPr>
            <a:endParaRPr lang="da-DK" sz="2000" dirty="0" smtClean="0"/>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8</a:t>
            </a:fld>
            <a:endParaRPr lang="da-DK"/>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5804" y="274638"/>
            <a:ext cx="8229600" cy="1143000"/>
          </a:xfr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da-DK" dirty="0" smtClean="0">
                <a:solidFill>
                  <a:srgbClr val="FFFF00"/>
                </a:solidFill>
              </a:rPr>
              <a:t>U-3: ”Økonomisk enhed”</a:t>
            </a:r>
            <a:r>
              <a:rPr lang="da-DK" dirty="0">
                <a:solidFill>
                  <a:srgbClr val="FFFF00"/>
                </a:solidFill>
              </a:rPr>
              <a:t> </a:t>
            </a:r>
            <a:r>
              <a:rPr lang="da-DK" dirty="0" smtClean="0">
                <a:solidFill>
                  <a:srgbClr val="FFFF00"/>
                </a:solidFill>
              </a:rPr>
              <a:t>(2).</a:t>
            </a:r>
            <a:endParaRPr lang="da-DK" dirty="0">
              <a:solidFill>
                <a:srgbClr val="FFFF00"/>
              </a:solidFill>
            </a:endParaRPr>
          </a:p>
        </p:txBody>
      </p:sp>
      <p:sp>
        <p:nvSpPr>
          <p:cNvPr id="3" name="Pladsholder til indhold 2"/>
          <p:cNvSpPr>
            <a:spLocks noGrp="1"/>
          </p:cNvSpPr>
          <p:nvPr>
            <p:ph idx="1"/>
          </p:nvPr>
        </p:nvSpPr>
        <p:spPr/>
        <p:txBody>
          <a:bodyPr>
            <a:noAutofit/>
          </a:bodyPr>
          <a:lstStyle/>
          <a:p>
            <a:r>
              <a:rPr lang="da-DK" sz="1800" b="1" dirty="0" smtClean="0"/>
              <a:t>Er synspunktet ”økonomisk enhed”</a:t>
            </a:r>
            <a:r>
              <a:rPr lang="da-DK" sz="1800" dirty="0" smtClean="0"/>
              <a:t> som grundlag for identifikation noget fjerntliggende ”EU-tøjeri”?</a:t>
            </a:r>
          </a:p>
          <a:p>
            <a:r>
              <a:rPr lang="da-DK" sz="1800" b="1" dirty="0" smtClean="0"/>
              <a:t>Nej, er accepteret</a:t>
            </a:r>
            <a:r>
              <a:rPr lang="da-DK" sz="1800" dirty="0" smtClean="0"/>
              <a:t> også i dansk retspraksis</a:t>
            </a:r>
          </a:p>
          <a:p>
            <a:r>
              <a:rPr lang="da-DK" sz="1800" dirty="0"/>
              <a:t>jf. </a:t>
            </a:r>
            <a:r>
              <a:rPr lang="da-DK" sz="1800" dirty="0" err="1"/>
              <a:t>ambi</a:t>
            </a:r>
            <a:r>
              <a:rPr lang="da-DK" sz="1800" dirty="0"/>
              <a:t>-tilbagebetalingssagerne …</a:t>
            </a:r>
            <a:endParaRPr lang="da-DK" sz="1600" dirty="0"/>
          </a:p>
          <a:p>
            <a:pPr lvl="1"/>
            <a:r>
              <a:rPr lang="da-DK" sz="1400" dirty="0"/>
              <a:t>hvor (koncern)forbundne selskaber, hovedaktionærer, andelshavere mv. i forbindelse med tilbagebetaling af </a:t>
            </a:r>
            <a:r>
              <a:rPr lang="da-DK" sz="1400" dirty="0" err="1"/>
              <a:t>ambi</a:t>
            </a:r>
            <a:r>
              <a:rPr lang="da-DK" sz="1400" dirty="0"/>
              <a:t>…</a:t>
            </a:r>
            <a:endParaRPr lang="da-DK" sz="1200" dirty="0"/>
          </a:p>
          <a:p>
            <a:pPr lvl="1"/>
            <a:r>
              <a:rPr lang="da-DK" sz="1400" dirty="0"/>
              <a:t>blev identificeret i relation til </a:t>
            </a:r>
            <a:r>
              <a:rPr lang="da-DK" sz="1400" dirty="0" err="1"/>
              <a:t>compensatio</a:t>
            </a:r>
            <a:r>
              <a:rPr lang="da-DK" sz="1400" dirty="0"/>
              <a:t> </a:t>
            </a:r>
            <a:r>
              <a:rPr lang="da-DK" sz="1400" dirty="0" err="1"/>
              <a:t>lucri</a:t>
            </a:r>
            <a:r>
              <a:rPr lang="da-DK" sz="1400" dirty="0"/>
              <a:t> </a:t>
            </a:r>
            <a:r>
              <a:rPr lang="da-DK" sz="1400" dirty="0" err="1"/>
              <a:t>cum</a:t>
            </a:r>
            <a:r>
              <a:rPr lang="da-DK" sz="1400" dirty="0"/>
              <a:t> </a:t>
            </a:r>
            <a:r>
              <a:rPr lang="da-DK" sz="1400" dirty="0" err="1"/>
              <a:t>damno</a:t>
            </a:r>
            <a:r>
              <a:rPr lang="da-DK" sz="1400" dirty="0"/>
              <a:t> (fradrag for sparede, bortfaldne afgifter)</a:t>
            </a:r>
            <a:endParaRPr lang="da-DK" sz="1200" dirty="0"/>
          </a:p>
          <a:p>
            <a:pPr lvl="2"/>
            <a:r>
              <a:rPr lang="da-DK" sz="1200" dirty="0" err="1"/>
              <a:t>TfS</a:t>
            </a:r>
            <a:r>
              <a:rPr lang="da-DK" sz="1200" dirty="0"/>
              <a:t> 1998.153 Ø – selskabs tab, hovedaktionærs vinding fradraget</a:t>
            </a:r>
            <a:endParaRPr lang="da-DK" sz="1100" dirty="0"/>
          </a:p>
          <a:p>
            <a:pPr lvl="2"/>
            <a:r>
              <a:rPr lang="da-DK" sz="1200" dirty="0" err="1"/>
              <a:t>TfS</a:t>
            </a:r>
            <a:r>
              <a:rPr lang="da-DK" sz="1200" dirty="0"/>
              <a:t> 2002.435 Ø – lejers (et K/</a:t>
            </a:r>
            <a:r>
              <a:rPr lang="da-DK" sz="1200" dirty="0" err="1"/>
              <a:t>S’s</a:t>
            </a:r>
            <a:r>
              <a:rPr lang="da-DK" sz="1200" dirty="0"/>
              <a:t>) tab, udlejers (hovedaktionær i komplementarselskabet) vinding fradraget</a:t>
            </a:r>
            <a:endParaRPr lang="da-DK" sz="1100" dirty="0"/>
          </a:p>
          <a:p>
            <a:pPr lvl="2"/>
            <a:r>
              <a:rPr lang="da-DK" sz="1200" dirty="0" err="1"/>
              <a:t>TfS</a:t>
            </a:r>
            <a:r>
              <a:rPr lang="da-DK" sz="1200" dirty="0"/>
              <a:t> 2001.232 H og </a:t>
            </a:r>
            <a:r>
              <a:rPr lang="da-DK" sz="1200" dirty="0" err="1"/>
              <a:t>TfS</a:t>
            </a:r>
            <a:r>
              <a:rPr lang="da-DK" sz="1200" dirty="0"/>
              <a:t> 2001.233 H – selskabs tab, andelshaveres vinding fradraget</a:t>
            </a:r>
            <a:endParaRPr lang="da-DK" sz="1100" dirty="0"/>
          </a:p>
          <a:p>
            <a:pPr lvl="1"/>
            <a:r>
              <a:rPr lang="da-DK" sz="1400" dirty="0"/>
              <a:t>fradraget for sparede afgifter blev </a:t>
            </a:r>
            <a:r>
              <a:rPr lang="da-DK" sz="1400" dirty="0" smtClean="0"/>
              <a:t>underkendt </a:t>
            </a:r>
            <a:r>
              <a:rPr lang="da-DK" sz="1400" dirty="0"/>
              <a:t>af Domstolen ved Lady &amp; Kid, C-398/09, 6/9 </a:t>
            </a:r>
            <a:r>
              <a:rPr lang="da-DK" sz="1400" dirty="0" smtClean="0"/>
              <a:t>2011…</a:t>
            </a:r>
            <a:endParaRPr lang="da-DK" sz="1400" dirty="0"/>
          </a:p>
          <a:p>
            <a:pPr lvl="2"/>
            <a:r>
              <a:rPr lang="da-DK" sz="1200" dirty="0" smtClean="0"/>
              <a:t>genoptagelse </a:t>
            </a:r>
            <a:r>
              <a:rPr lang="da-DK" sz="1200" dirty="0"/>
              <a:t>efter rpl. § 399 blev nægtet ved UfR 2012.3564 </a:t>
            </a:r>
            <a:r>
              <a:rPr lang="da-DK" sz="1200" dirty="0" smtClean="0"/>
              <a:t>H</a:t>
            </a:r>
            <a:endParaRPr lang="da-DK" sz="1200" dirty="0"/>
          </a:p>
          <a:p>
            <a:pPr lvl="1"/>
            <a:r>
              <a:rPr lang="da-DK" sz="1400" dirty="0"/>
              <a:t>Erik Werlauff i </a:t>
            </a:r>
            <a:r>
              <a:rPr lang="da-DK" sz="1400" dirty="0" err="1"/>
              <a:t>TfS</a:t>
            </a:r>
            <a:r>
              <a:rPr lang="da-DK" sz="1400" dirty="0"/>
              <a:t> 1998, 178</a:t>
            </a:r>
            <a:endParaRPr lang="da-DK" sz="1200" dirty="0"/>
          </a:p>
          <a:p>
            <a:pPr lvl="2"/>
            <a:r>
              <a:rPr lang="da-DK" sz="1200" dirty="0"/>
              <a:t>afgørende for +/- modregning må være… </a:t>
            </a:r>
            <a:endParaRPr lang="da-DK" sz="1100" dirty="0"/>
          </a:p>
          <a:p>
            <a:pPr lvl="2"/>
            <a:r>
              <a:rPr lang="da-DK" sz="1200" dirty="0"/>
              <a:t>om fælles virksomhed eller ej (økonomisk enhed)</a:t>
            </a:r>
            <a:endParaRPr lang="da-DK" sz="1100" dirty="0"/>
          </a:p>
          <a:p>
            <a:pPr lvl="2"/>
            <a:r>
              <a:rPr lang="da-DK" sz="1200" dirty="0"/>
              <a:t>dvs. et konkret samvirke = driftsfællesskab.</a:t>
            </a:r>
            <a:endParaRPr lang="da-DK" sz="1100" dirty="0"/>
          </a:p>
          <a:p>
            <a:pPr lvl="2"/>
            <a:r>
              <a:rPr lang="da-DK" sz="1200" dirty="0"/>
              <a:t>den selskabsretlige (koncern)forbindelse er (naturligvis) ikke </a:t>
            </a:r>
            <a:r>
              <a:rPr lang="da-DK" sz="1200" dirty="0" smtClean="0"/>
              <a:t>nok i sig selv.</a:t>
            </a:r>
          </a:p>
        </p:txBody>
      </p:sp>
      <p:sp>
        <p:nvSpPr>
          <p:cNvPr id="4" name="Pladsholder til sidefod 3"/>
          <p:cNvSpPr>
            <a:spLocks noGrp="1"/>
          </p:cNvSpPr>
          <p:nvPr>
            <p:ph type="ftr" sz="quarter" idx="11"/>
          </p:nvPr>
        </p:nvSpPr>
        <p:spPr/>
        <p:txBody>
          <a:bodyPr/>
          <a:lstStyle/>
          <a:p>
            <a:r>
              <a:rPr lang="de-DE" smtClean="0"/>
              <a:t>(c) Professor, dr. jur. Erik Werlauff</a:t>
            </a:r>
            <a:endParaRPr lang="da-DK"/>
          </a:p>
        </p:txBody>
      </p:sp>
      <p:sp>
        <p:nvSpPr>
          <p:cNvPr id="5" name="Pladsholder til diasnummer 4"/>
          <p:cNvSpPr>
            <a:spLocks noGrp="1"/>
          </p:cNvSpPr>
          <p:nvPr>
            <p:ph type="sldNum" sz="quarter" idx="12"/>
          </p:nvPr>
        </p:nvSpPr>
        <p:spPr/>
        <p:txBody>
          <a:bodyPr/>
          <a:lstStyle/>
          <a:p>
            <a:fld id="{9E654ACA-8D1F-4910-8B9C-D2CFE3AFEB77}" type="slidenum">
              <a:rPr lang="da-DK" smtClean="0"/>
              <a:pPr/>
              <a:t>9</a:t>
            </a:fld>
            <a:endParaRPr lang="da-DK"/>
          </a:p>
        </p:txBody>
      </p:sp>
    </p:spTree>
    <p:extLst>
      <p:ext uri="{BB962C8B-B14F-4D97-AF65-F5344CB8AC3E}">
        <p14:creationId xmlns:p14="http://schemas.microsoft.com/office/powerpoint/2010/main" val="2153026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2408</Words>
  <Application>Microsoft Office PowerPoint</Application>
  <PresentationFormat>Skærmshow (4:3)</PresentationFormat>
  <Paragraphs>293</Paragraphs>
  <Slides>21</Slides>
  <Notes>0</Notes>
  <HiddenSlides>0</HiddenSlides>
  <MMClips>0</MMClips>
  <ScaleCrop>false</ScaleCrop>
  <HeadingPairs>
    <vt:vector size="4" baseType="variant">
      <vt:variant>
        <vt:lpstr>Tema</vt:lpstr>
      </vt:variant>
      <vt:variant>
        <vt:i4>1</vt:i4>
      </vt:variant>
      <vt:variant>
        <vt:lpstr>Diastitler</vt:lpstr>
      </vt:variant>
      <vt:variant>
        <vt:i4>21</vt:i4>
      </vt:variant>
    </vt:vector>
  </HeadingPairs>
  <TitlesOfParts>
    <vt:vector size="22" baseType="lpstr">
      <vt:lpstr>Kontortema</vt:lpstr>
      <vt:lpstr>Hæftelsesgennembrud.</vt:lpstr>
      <vt:lpstr>Klart udgangspunkt: Hæfter ikke.</vt:lpstr>
      <vt:lpstr>Og så dog alligevel …</vt:lpstr>
      <vt:lpstr>U-1: Lov.</vt:lpstr>
      <vt:lpstr>U-2: Løfte, dvs. ‘mislykket’ letter (1).</vt:lpstr>
      <vt:lpstr>U-2: Løfte, dvs. ‘mislykket’ letter (2).</vt:lpstr>
      <vt:lpstr>U-2: Løfte, dvs. ‘mislykket’ letter (3).</vt:lpstr>
      <vt:lpstr>U-3: ”Økonomisk enhed” (1).</vt:lpstr>
      <vt:lpstr>U-3: ”Økonomisk enhed” (2).</vt:lpstr>
      <vt:lpstr>U-4: Medvirken (1).</vt:lpstr>
      <vt:lpstr>U-4: Medvirken (2).</vt:lpstr>
      <vt:lpstr>U-4: Medvirken (3).</vt:lpstr>
      <vt:lpstr>U-5: Illoyalitet (1).</vt:lpstr>
      <vt:lpstr>U-5: Illoyalitet (2).</vt:lpstr>
      <vt:lpstr>U-6: Ægte hæftelsesgennembrud (1).</vt:lpstr>
      <vt:lpstr>U-6: Ægte hæftelsesgennembrud (2).</vt:lpstr>
      <vt:lpstr>U-6: Ægte hæftelsesgennembrud (3).</vt:lpstr>
      <vt:lpstr>Hæftelsesgennembrud efter konkurskarantæne (1).</vt:lpstr>
      <vt:lpstr>Hæftelsesgennembrud efter konkurskarantæne (2).</vt:lpstr>
      <vt:lpstr>Hvordan forebygge? (1)</vt:lpstr>
      <vt:lpstr>Hvordan forebygge?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Erik Werlauff</dc:creator>
  <cp:lastModifiedBy>Erik</cp:lastModifiedBy>
  <cp:revision>112</cp:revision>
  <dcterms:created xsi:type="dcterms:W3CDTF">2010-03-17T22:27:53Z</dcterms:created>
  <dcterms:modified xsi:type="dcterms:W3CDTF">2013-03-03T12:48:47Z</dcterms:modified>
</cp:coreProperties>
</file>